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4"/>
  </p:notesMasterIdLst>
  <p:sldIdLst>
    <p:sldId id="265" r:id="rId3"/>
    <p:sldId id="256501" r:id="rId4"/>
    <p:sldId id="391" r:id="rId5"/>
    <p:sldId id="392" r:id="rId6"/>
    <p:sldId id="473" r:id="rId7"/>
    <p:sldId id="475" r:id="rId8"/>
    <p:sldId id="479" r:id="rId9"/>
    <p:sldId id="480" r:id="rId10"/>
    <p:sldId id="482" r:id="rId11"/>
    <p:sldId id="483" r:id="rId12"/>
    <p:sldId id="492" r:id="rId13"/>
    <p:sldId id="484" r:id="rId14"/>
    <p:sldId id="485" r:id="rId15"/>
    <p:sldId id="487" r:id="rId16"/>
    <p:sldId id="488" r:id="rId17"/>
    <p:sldId id="472" r:id="rId18"/>
    <p:sldId id="490" r:id="rId19"/>
    <p:sldId id="491" r:id="rId20"/>
    <p:sldId id="508" r:id="rId21"/>
    <p:sldId id="509" r:id="rId22"/>
    <p:sldId id="510" r:id="rId23"/>
    <p:sldId id="506" r:id="rId24"/>
    <p:sldId id="507" r:id="rId25"/>
    <p:sldId id="500" r:id="rId26"/>
    <p:sldId id="501" r:id="rId27"/>
    <p:sldId id="499" r:id="rId28"/>
    <p:sldId id="400" r:id="rId29"/>
    <p:sldId id="450" r:id="rId30"/>
    <p:sldId id="495" r:id="rId31"/>
    <p:sldId id="496" r:id="rId32"/>
    <p:sldId id="497" r:id="rId33"/>
    <p:sldId id="457" r:id="rId34"/>
    <p:sldId id="468" r:id="rId35"/>
    <p:sldId id="470" r:id="rId36"/>
    <p:sldId id="471" r:id="rId37"/>
    <p:sldId id="504" r:id="rId38"/>
    <p:sldId id="505" r:id="rId39"/>
    <p:sldId id="503" r:id="rId40"/>
    <p:sldId id="446" r:id="rId41"/>
    <p:sldId id="256500" r:id="rId42"/>
    <p:sldId id="390" r:id="rId43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4D4D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86452" autoAdjust="0"/>
  </p:normalViewPr>
  <p:slideViewPr>
    <p:cSldViewPr>
      <p:cViewPr varScale="1">
        <p:scale>
          <a:sx n="108" d="100"/>
          <a:sy n="108" d="100"/>
        </p:scale>
        <p:origin x="1238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-2016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0C763D1F-4032-4EAB-A715-03833F6766A8}" type="datetimeFigureOut">
              <a:rPr lang="it-IT"/>
              <a:pPr>
                <a:defRPr/>
              </a:pPr>
              <a:t>25/09/2024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/>
              <a:t>Fare clic per modificare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86AF685E-0180-4544-B5FD-42E30A20A6B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02403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AF685E-0180-4544-B5FD-42E30A20A6BD}" type="slidenum">
              <a:rPr lang="it-IT" smtClean="0"/>
              <a:pPr>
                <a:defRPr/>
              </a:pPr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6090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Leone Giorgio id 1682558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AF685E-0180-4544-B5FD-42E30A20A6BD}" type="slidenum">
              <a:rPr lang="it-IT" smtClean="0"/>
              <a:pPr>
                <a:defRPr/>
              </a:pPr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33759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Leone Giorgio id 1682558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AF685E-0180-4544-B5FD-42E30A20A6BD}" type="slidenum">
              <a:rPr lang="it-IT" smtClean="0"/>
              <a:pPr>
                <a:defRPr/>
              </a:pPr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33759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Three </a:t>
            </a:r>
            <a:r>
              <a:rPr lang="it-IT" dirty="0" err="1"/>
              <a:t>operations</a:t>
            </a:r>
            <a:r>
              <a:rPr lang="it-IT" dirty="0"/>
              <a:t> for </a:t>
            </a:r>
            <a:r>
              <a:rPr lang="it-IT" dirty="0" err="1"/>
              <a:t>gastric</a:t>
            </a:r>
            <a:r>
              <a:rPr lang="it-IT" dirty="0"/>
              <a:t> </a:t>
            </a:r>
            <a:r>
              <a:rPr lang="it-IT" dirty="0" err="1"/>
              <a:t>cancer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AF685E-0180-4544-B5FD-42E30A20A6BD}" type="slidenum">
              <a:rPr lang="it-IT" smtClean="0"/>
              <a:pPr>
                <a:defRPr/>
              </a:pPr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4985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AF685E-0180-4544-B5FD-42E30A20A6BD}" type="slidenum">
              <a:rPr lang="it-IT" smtClean="0"/>
              <a:pPr>
                <a:defRPr/>
              </a:pPr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4806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it-IT" altLang="it-IT"/>
              <a:t>colecisti</a:t>
            </a:r>
          </a:p>
        </p:txBody>
      </p:sp>
      <p:sp>
        <p:nvSpPr>
          <p:cNvPr id="3072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4DA0CF1-B696-4144-B05E-AE81C6DBD016}" type="slidenum">
              <a:rPr lang="it-IT" altLang="it-IT" smtClean="0"/>
              <a:pPr eaLnBrk="1" hangingPunct="1"/>
              <a:t>9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3174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A3AC71E-771D-4CA8-B2F1-05ED82D16F0B}" type="slidenum">
              <a:rPr lang="it-IT" altLang="it-IT" smtClean="0"/>
              <a:pPr eaLnBrk="1" hangingPunct="1"/>
              <a:t>13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RAGO ANTONIA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AF685E-0180-4544-B5FD-42E30A20A6BD}" type="slidenum">
              <a:rPr lang="it-IT" smtClean="0"/>
              <a:pPr>
                <a:defRPr/>
              </a:pPr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33759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RAGO ANTONIA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AF685E-0180-4544-B5FD-42E30A20A6BD}" type="slidenum">
              <a:rPr lang="it-IT" smtClean="0"/>
              <a:pPr>
                <a:defRPr/>
              </a:pPr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3375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RAGO ANTONIA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AF685E-0180-4544-B5FD-42E30A20A6BD}" type="slidenum">
              <a:rPr lang="it-IT" smtClean="0"/>
              <a:pPr>
                <a:defRPr/>
              </a:pPr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33759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RAGO ANTONIA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AF685E-0180-4544-B5FD-42E30A20A6BD}" type="slidenum">
              <a:rPr lang="it-IT" smtClean="0"/>
              <a:pPr>
                <a:defRPr/>
              </a:pPr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33759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RAGO ANTONIA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AF685E-0180-4544-B5FD-42E30A20A6BD}" type="slidenum">
              <a:rPr lang="it-IT" smtClean="0"/>
              <a:pPr>
                <a:defRPr/>
              </a:pPr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3375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39E62-62C2-483E-9071-05DDBE17F75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EEE391-3AA2-4AEF-BA40-1951DC4F93B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CFDB30-4AAC-4D04-AC61-BF846BA45CD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39E62-62C2-483E-9071-05DDBE17F75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265325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FB6D94-78DA-4CF8-8CCC-ABF08886360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022379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014AD-9B94-470E-978A-F079928E366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216645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0DA839-5397-4A55-8A21-E07D8ED5EAC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72566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4C2430-1EAF-40D7-86C2-8FB1A93BABA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608239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2F1A0-4DA0-4789-B114-56D12B11364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638099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BC645-7D11-4A6E-8828-B0B26F9C3066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358550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045829-52D2-4A8F-B6B5-6F45FCAADFA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27954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FB6D94-78DA-4CF8-8CCC-ABF08886360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D80E6-DA98-455E-A38A-F64D1D3CC8D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654127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EEE391-3AA2-4AEF-BA40-1951DC4F93B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773361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CFDB30-4AAC-4D04-AC61-BF846BA45CD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26080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014AD-9B94-470E-978A-F079928E366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0DA839-5397-4A55-8A21-E07D8ED5EAC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4C2430-1EAF-40D7-86C2-8FB1A93BABA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2F1A0-4DA0-4789-B114-56D12B11364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BC645-7D11-4A6E-8828-B0B26F9C306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045829-52D2-4A8F-B6B5-6F45FCAADFA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D80E6-DA98-455E-A38A-F64D1D3CC8D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8A049C69-9BEF-44AE-8411-969CB9532E2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8A049C69-9BEF-44AE-8411-969CB9532E2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780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0.jpeg"/><Relationship Id="rId9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9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07704AF-6CD0-4BAD-9C92-D02F548EC2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00" t="28344" r="61025" b="15351"/>
          <a:stretch/>
        </p:blipFill>
        <p:spPr>
          <a:xfrm>
            <a:off x="155788" y="404664"/>
            <a:ext cx="2991104" cy="432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Google Shape;323;p1">
            <a:extLst>
              <a:ext uri="{FF2B5EF4-FFF2-40B4-BE49-F238E27FC236}">
                <a16:creationId xmlns:a16="http://schemas.microsoft.com/office/drawing/2014/main" id="{60A6F499-0158-46CF-80E4-D67056CF19D6}"/>
              </a:ext>
            </a:extLst>
          </p:cNvPr>
          <p:cNvSpPr txBox="1">
            <a:spLocks/>
          </p:cNvSpPr>
          <p:nvPr/>
        </p:nvSpPr>
        <p:spPr bwMode="auto">
          <a:xfrm>
            <a:off x="3288738" y="2172741"/>
            <a:ext cx="5850957" cy="1256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spcFirstLastPara="1" vert="horz" wrap="square" lIns="121900" tIns="60933" rIns="121900" bIns="60933" numCol="1" rtlCol="0" anchor="ctr" anchorCtr="0" compatLnSpc="1">
            <a:prstTxWarp prst="textNoShape">
              <a:avLst/>
            </a:prstTxWarp>
            <a:normAutofit fontScale="82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spcBef>
                <a:spcPts val="0"/>
              </a:spcBef>
            </a:pPr>
            <a:r>
              <a:rPr lang="en-US" sz="36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Ruolo</a:t>
            </a:r>
            <a:r>
              <a:rPr lang="en-US" sz="36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della</a:t>
            </a:r>
            <a:r>
              <a:rPr lang="en-US" sz="36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Radiologia Interventistica </a:t>
            </a:r>
            <a:r>
              <a:rPr lang="en-US" sz="36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nella</a:t>
            </a:r>
            <a:r>
              <a:rPr lang="en-US" sz="36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gestione</a:t>
            </a:r>
            <a:r>
              <a:rPr lang="en-US" sz="36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delle</a:t>
            </a:r>
            <a:r>
              <a:rPr lang="en-US" sz="36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complicanze</a:t>
            </a:r>
            <a:endParaRPr lang="it-IT" sz="3600" b="1" kern="0" dirty="0">
              <a:solidFill>
                <a:srgbClr val="00206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Google Shape;326;p1">
            <a:extLst>
              <a:ext uri="{FF2B5EF4-FFF2-40B4-BE49-F238E27FC236}">
                <a16:creationId xmlns:a16="http://schemas.microsoft.com/office/drawing/2014/main" id="{6CA90A3D-408D-4743-9834-7547A98AA323}"/>
              </a:ext>
            </a:extLst>
          </p:cNvPr>
          <p:cNvSpPr txBox="1"/>
          <p:nvPr/>
        </p:nvSpPr>
        <p:spPr>
          <a:xfrm>
            <a:off x="2897507" y="4977847"/>
            <a:ext cx="6837620" cy="1513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C00000"/>
              </a:buClr>
              <a:buSzPts val="1275"/>
            </a:pPr>
            <a:r>
              <a:rPr lang="it-IT" sz="2000" dirty="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Giovanni Mauri, MD</a:t>
            </a:r>
            <a:endParaRPr sz="2400" dirty="0"/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C00000"/>
              </a:buClr>
              <a:buSzPts val="1275"/>
            </a:pPr>
            <a:r>
              <a:rPr lang="it-IT" sz="2000" dirty="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Unit of </a:t>
            </a:r>
            <a:r>
              <a:rPr lang="it-IT" sz="2000" dirty="0" err="1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Diagnostic</a:t>
            </a:r>
            <a:r>
              <a:rPr lang="it-IT" sz="2000" dirty="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 and </a:t>
            </a:r>
            <a:r>
              <a:rPr lang="it-IT" sz="2000" dirty="0" err="1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Interventional</a:t>
            </a:r>
            <a:r>
              <a:rPr lang="it-IT" sz="2000" dirty="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Radiology</a:t>
            </a:r>
            <a:endParaRPr lang="it-IT" sz="2000" dirty="0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C00000"/>
              </a:buClr>
              <a:buSzPts val="1275"/>
            </a:pPr>
            <a:r>
              <a:rPr lang="it-IT" sz="2000" dirty="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IRCCS Ospedale Galeazzi – Sant’Ambrogio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C00000"/>
              </a:buClr>
              <a:buSzPts val="1275"/>
            </a:pPr>
            <a:r>
              <a:rPr lang="it-IT" sz="2000" dirty="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Milan, </a:t>
            </a:r>
            <a:r>
              <a:rPr lang="it-IT" sz="2000" dirty="0" err="1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Italy</a:t>
            </a:r>
            <a:r>
              <a:rPr lang="it-IT" sz="2000" dirty="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 </a:t>
            </a:r>
            <a:endParaRPr sz="2600" dirty="0">
              <a:solidFill>
                <a:srgbClr val="FFFFFF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20E206DD-F32F-4133-8E32-D17F9150A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5269232"/>
            <a:ext cx="1832251" cy="931144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8" t="23438" r="10938" b="10938"/>
          <a:stretch>
            <a:fillRect/>
          </a:stretch>
        </p:blipFill>
        <p:spPr bwMode="auto">
          <a:xfrm>
            <a:off x="0" y="0"/>
            <a:ext cx="480060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13" r="17188" b="10938"/>
          <a:stretch>
            <a:fillRect/>
          </a:stretch>
        </p:blipFill>
        <p:spPr bwMode="auto">
          <a:xfrm>
            <a:off x="1828800" y="1295400"/>
            <a:ext cx="5257800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r="19698" b="10938"/>
          <a:stretch>
            <a:fillRect/>
          </a:stretch>
        </p:blipFill>
        <p:spPr bwMode="auto">
          <a:xfrm>
            <a:off x="3962400" y="2522538"/>
            <a:ext cx="5181600" cy="433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16414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768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066800"/>
            <a:ext cx="48768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981200"/>
            <a:ext cx="48768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95815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Line 2"/>
          <p:cNvSpPr>
            <a:spLocks noChangeShapeType="1"/>
          </p:cNvSpPr>
          <p:nvPr/>
        </p:nvSpPr>
        <p:spPr bwMode="auto">
          <a:xfrm>
            <a:off x="0" y="1125538"/>
            <a:ext cx="9144000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5363" name="Line 3"/>
          <p:cNvSpPr>
            <a:spLocks noChangeShapeType="1"/>
          </p:cNvSpPr>
          <p:nvPr/>
        </p:nvSpPr>
        <p:spPr bwMode="auto">
          <a:xfrm flipV="1">
            <a:off x="395288" y="5732463"/>
            <a:ext cx="8424862" cy="0"/>
          </a:xfrm>
          <a:prstGeom prst="line">
            <a:avLst/>
          </a:prstGeom>
          <a:noFill/>
          <a:ln w="127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5364" name="Text Box 6"/>
          <p:cNvSpPr txBox="1">
            <a:spLocks noChangeArrowheads="1"/>
          </p:cNvSpPr>
          <p:nvPr/>
        </p:nvSpPr>
        <p:spPr bwMode="auto">
          <a:xfrm>
            <a:off x="0" y="404813"/>
            <a:ext cx="91440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2800" b="1">
                <a:solidFill>
                  <a:srgbClr val="00683A"/>
                </a:solidFill>
                <a:latin typeface="Georgia" pitchFamily="18" charset="0"/>
              </a:rPr>
              <a:t>TECNICHE</a:t>
            </a:r>
            <a:endParaRPr lang="it-IT" altLang="it-IT" sz="2400" b="1">
              <a:solidFill>
                <a:srgbClr val="00683A"/>
              </a:solidFill>
              <a:latin typeface="Georgia" pitchFamily="18" charset="0"/>
            </a:endParaRPr>
          </a:p>
        </p:txBody>
      </p:sp>
      <p:sp>
        <p:nvSpPr>
          <p:cNvPr id="15365" name="CasellaDiTesto 4"/>
          <p:cNvSpPr txBox="1">
            <a:spLocks noChangeArrowheads="1"/>
          </p:cNvSpPr>
          <p:nvPr/>
        </p:nvSpPr>
        <p:spPr bwMode="auto">
          <a:xfrm>
            <a:off x="611188" y="1484313"/>
            <a:ext cx="5545137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Arial" charset="0"/>
              <a:buAutoNum type="arabicPeriod"/>
            </a:pPr>
            <a:r>
              <a:rPr lang="it-IT" altLang="it-IT" sz="2400">
                <a:solidFill>
                  <a:schemeClr val="bg2"/>
                </a:solidFill>
                <a:latin typeface="Georgia" pitchFamily="18" charset="0"/>
              </a:rPr>
              <a:t>Diretta</a:t>
            </a:r>
          </a:p>
          <a:p>
            <a:pPr eaLnBrk="1" hangingPunct="1">
              <a:buFont typeface="Arial" charset="0"/>
              <a:buAutoNum type="arabicPeriod"/>
            </a:pPr>
            <a:endParaRPr lang="it-IT" altLang="it-IT" sz="2400">
              <a:solidFill>
                <a:schemeClr val="bg2"/>
              </a:solidFill>
              <a:latin typeface="Georgia" pitchFamily="18" charset="0"/>
            </a:endParaRPr>
          </a:p>
          <a:p>
            <a:pPr eaLnBrk="1" hangingPunct="1">
              <a:buFont typeface="Arial" charset="0"/>
              <a:buAutoNum type="arabicPeriod"/>
            </a:pPr>
            <a:r>
              <a:rPr lang="it-IT" altLang="it-IT" sz="2400">
                <a:latin typeface="Georgia" pitchFamily="18" charset="0"/>
              </a:rPr>
              <a:t>Coassiale con guida di supporto</a:t>
            </a:r>
          </a:p>
          <a:p>
            <a:pPr eaLnBrk="1" hangingPunct="1">
              <a:buFont typeface="Arial" charset="0"/>
              <a:buAutoNum type="arabicPeriod"/>
            </a:pPr>
            <a:endParaRPr lang="it-IT" altLang="it-IT" sz="2400">
              <a:latin typeface="Georgia" pitchFamily="18" charset="0"/>
            </a:endParaRPr>
          </a:p>
        </p:txBody>
      </p:sp>
      <p:pic>
        <p:nvPicPr>
          <p:cNvPr id="5128" name="Picture 8" descr="http://infinitimedical.com/wp-content/uploads/2013/05/drainage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2780928"/>
            <a:ext cx="2879229" cy="28792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30" name="Picture 10" descr="http://img.medicalexpo.com/images_me/photo-g/vascular-catheter-guidewire-78422-42723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3140968"/>
            <a:ext cx="3185006" cy="24715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33656335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09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2954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9812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85059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Documents and Settings\elanza\Desktop\fig2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5225"/>
            <a:ext cx="9144000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8"/>
          <p:cNvSpPr txBox="1">
            <a:spLocks noChangeArrowheads="1"/>
          </p:cNvSpPr>
          <p:nvPr/>
        </p:nvSpPr>
        <p:spPr bwMode="auto">
          <a:xfrm>
            <a:off x="179388" y="5013325"/>
            <a:ext cx="82089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2400" i="1">
                <a:latin typeface="Georgia" pitchFamily="18" charset="0"/>
              </a:rPr>
              <a:t>Risoluzione della raccolta in 8 giorni </a:t>
            </a:r>
          </a:p>
          <a:p>
            <a:pPr eaLnBrk="1" hangingPunct="1">
              <a:spcBef>
                <a:spcPct val="50000"/>
              </a:spcBef>
            </a:pPr>
            <a:r>
              <a:rPr lang="it-IT" altLang="it-IT" sz="2400" i="1">
                <a:latin typeface="Georgia" pitchFamily="18" charset="0"/>
              </a:rPr>
              <a:t>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583253843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Line 2"/>
          <p:cNvSpPr>
            <a:spLocks noChangeShapeType="1"/>
          </p:cNvSpPr>
          <p:nvPr/>
        </p:nvSpPr>
        <p:spPr bwMode="auto">
          <a:xfrm>
            <a:off x="0" y="836613"/>
            <a:ext cx="9144000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6627" name="Line 3"/>
          <p:cNvSpPr>
            <a:spLocks noChangeShapeType="1"/>
          </p:cNvSpPr>
          <p:nvPr/>
        </p:nvSpPr>
        <p:spPr bwMode="auto">
          <a:xfrm flipV="1">
            <a:off x="395288" y="6237288"/>
            <a:ext cx="8424862" cy="0"/>
          </a:xfrm>
          <a:prstGeom prst="line">
            <a:avLst/>
          </a:prstGeom>
          <a:noFill/>
          <a:ln w="127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6628" name="Text Box 6"/>
          <p:cNvSpPr txBox="1">
            <a:spLocks noChangeArrowheads="1"/>
          </p:cNvSpPr>
          <p:nvPr/>
        </p:nvSpPr>
        <p:spPr bwMode="auto">
          <a:xfrm>
            <a:off x="0" y="115888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2800" b="1">
                <a:solidFill>
                  <a:srgbClr val="00683A"/>
                </a:solidFill>
                <a:latin typeface="Georgia" pitchFamily="18" charset="0"/>
              </a:rPr>
              <a:t>COMPLICANZE</a:t>
            </a:r>
            <a:endParaRPr lang="it-IT" altLang="it-IT" sz="2400" b="1">
              <a:solidFill>
                <a:srgbClr val="00683A"/>
              </a:solidFill>
              <a:latin typeface="Georgia" pitchFamily="18" charset="0"/>
            </a:endParaRPr>
          </a:p>
        </p:txBody>
      </p:sp>
      <p:sp>
        <p:nvSpPr>
          <p:cNvPr id="16391" name="Text Box 8"/>
          <p:cNvSpPr txBox="1">
            <a:spLocks noChangeArrowheads="1"/>
          </p:cNvSpPr>
          <p:nvPr/>
        </p:nvSpPr>
        <p:spPr bwMode="auto">
          <a:xfrm>
            <a:off x="683568" y="1651000"/>
            <a:ext cx="78486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altLang="it-IT" sz="2400" dirty="0">
                <a:latin typeface="Georgia" pitchFamily="18" charset="0"/>
              </a:rPr>
              <a:t> Perforazione d’ansa</a:t>
            </a:r>
            <a:br>
              <a:rPr lang="it-IT" altLang="it-IT" sz="2400" dirty="0">
                <a:latin typeface="Georgia" pitchFamily="18" charset="0"/>
              </a:rPr>
            </a:br>
            <a:endParaRPr lang="it-IT" altLang="it-IT" sz="2400" dirty="0">
              <a:latin typeface="Georgia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endParaRPr lang="it-IT" altLang="it-IT" sz="2400" dirty="0">
              <a:latin typeface="Georgia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altLang="it-IT" sz="2400" dirty="0">
                <a:latin typeface="Georgia" pitchFamily="18" charset="0"/>
              </a:rPr>
              <a:t> Sanguinamento</a:t>
            </a:r>
            <a:br>
              <a:rPr lang="it-IT" altLang="it-IT" sz="2400" dirty="0">
                <a:latin typeface="Georgia" pitchFamily="18" charset="0"/>
              </a:rPr>
            </a:br>
            <a:endParaRPr lang="it-IT" altLang="it-IT" sz="2400" dirty="0">
              <a:latin typeface="Georgia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endParaRPr lang="it-IT" altLang="it-IT" sz="2400" dirty="0">
              <a:latin typeface="Georgia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altLang="it-IT" sz="2400" dirty="0">
                <a:latin typeface="Georgia" pitchFamily="18" charset="0"/>
              </a:rPr>
              <a:t> Batteriemia -  Sepsi</a:t>
            </a:r>
          </a:p>
        </p:txBody>
      </p:sp>
      <p:pic>
        <p:nvPicPr>
          <p:cNvPr id="16393" name="Picture 9" descr="http://images.radiopaedia.org/images/2349388/b279ca83b194a48190691cec90fe42_big_gallery.jpg"/>
          <p:cNvPicPr>
            <a:picLocks noChangeAspect="1" noChangeArrowheads="1"/>
          </p:cNvPicPr>
          <p:nvPr/>
        </p:nvPicPr>
        <p:blipFill>
          <a:blip r:embed="rId2"/>
          <a:srcRect l="16800" r="18401" b="1564"/>
          <a:stretch>
            <a:fillRect/>
          </a:stretch>
        </p:blipFill>
        <p:spPr bwMode="auto">
          <a:xfrm>
            <a:off x="4045547" y="980728"/>
            <a:ext cx="1728068" cy="1600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97" name="Picture 13" descr="http://shirtoid.com/wp-content/uploads/2010/03/sepsis.jpg"/>
          <p:cNvPicPr>
            <a:picLocks noChangeAspect="1" noChangeArrowheads="1"/>
          </p:cNvPicPr>
          <p:nvPr/>
        </p:nvPicPr>
        <p:blipFill>
          <a:blip r:embed="rId3"/>
          <a:srcRect l="3024" t="12096" r="1721" b="12305"/>
          <a:stretch>
            <a:fillRect/>
          </a:stretch>
        </p:blipFill>
        <p:spPr bwMode="auto">
          <a:xfrm>
            <a:off x="3775168" y="4410016"/>
            <a:ext cx="2268826" cy="1800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6" t="28890" r="27855" b="13963"/>
          <a:stretch/>
        </p:blipFill>
        <p:spPr bwMode="auto">
          <a:xfrm>
            <a:off x="5865469" y="2317028"/>
            <a:ext cx="2932460" cy="2750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51981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63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63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16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Line 2"/>
          <p:cNvSpPr>
            <a:spLocks noChangeShapeType="1"/>
          </p:cNvSpPr>
          <p:nvPr/>
        </p:nvSpPr>
        <p:spPr bwMode="auto">
          <a:xfrm>
            <a:off x="0" y="1196752"/>
            <a:ext cx="9144000" cy="0"/>
          </a:xfrm>
          <a:prstGeom prst="line">
            <a:avLst/>
          </a:prstGeom>
          <a:noFill/>
          <a:ln w="12700">
            <a:solidFill>
              <a:schemeClr val="accent5">
                <a:lumMod val="90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  <a:cs typeface="+mn-cs"/>
            </a:endParaRPr>
          </a:p>
        </p:txBody>
      </p:sp>
      <p:sp>
        <p:nvSpPr>
          <p:cNvPr id="3075" name="Text Box 6"/>
          <p:cNvSpPr txBox="1">
            <a:spLocks noChangeArrowheads="1"/>
          </p:cNvSpPr>
          <p:nvPr/>
        </p:nvSpPr>
        <p:spPr bwMode="auto">
          <a:xfrm>
            <a:off x="0" y="54868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3200" b="1" dirty="0">
                <a:solidFill>
                  <a:srgbClr val="00683A"/>
                </a:solidFill>
                <a:latin typeface="Georgia" pitchFamily="18" charset="0"/>
              </a:rPr>
              <a:t>Complicanze : sanguinamento</a:t>
            </a:r>
          </a:p>
        </p:txBody>
      </p:sp>
      <p:sp>
        <p:nvSpPr>
          <p:cNvPr id="7" name="Line 2"/>
          <p:cNvSpPr>
            <a:spLocks noChangeShapeType="1"/>
          </p:cNvSpPr>
          <p:nvPr/>
        </p:nvSpPr>
        <p:spPr bwMode="auto">
          <a:xfrm>
            <a:off x="0" y="5949950"/>
            <a:ext cx="9144000" cy="0"/>
          </a:xfrm>
          <a:prstGeom prst="line">
            <a:avLst/>
          </a:prstGeom>
          <a:noFill/>
          <a:ln w="12700">
            <a:solidFill>
              <a:schemeClr val="accent5">
                <a:lumMod val="90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  <a:cs typeface="+mn-cs"/>
            </a:endParaRPr>
          </a:p>
        </p:txBody>
      </p:sp>
      <p:sp>
        <p:nvSpPr>
          <p:cNvPr id="3077" name="CasellaDiTesto 13"/>
          <p:cNvSpPr txBox="1">
            <a:spLocks noChangeArrowheads="1"/>
          </p:cNvSpPr>
          <p:nvPr/>
        </p:nvSpPr>
        <p:spPr bwMode="auto">
          <a:xfrm>
            <a:off x="-36512" y="1460391"/>
            <a:ext cx="8064500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00100" lvl="1" indent="-342900">
              <a:lnSpc>
                <a:spcPct val="150000"/>
              </a:lnSpc>
              <a:buClr>
                <a:srgbClr val="00B050"/>
              </a:buClr>
              <a:buFontTx/>
              <a:buBlip>
                <a:blip r:embed="rId2"/>
              </a:buBlip>
            </a:pPr>
            <a:r>
              <a:rPr lang="it-IT" sz="2000" dirty="0">
                <a:solidFill>
                  <a:srgbClr val="000000"/>
                </a:solidFill>
                <a:latin typeface="Georgia" pitchFamily="18" charset="0"/>
              </a:rPr>
              <a:t>Sanguinamenti da rami del tronco celiaco, per erosione o per lesione diretta (tamponata)</a:t>
            </a:r>
          </a:p>
          <a:p>
            <a:pPr marL="800100" lvl="1" indent="-342900">
              <a:lnSpc>
                <a:spcPct val="150000"/>
              </a:lnSpc>
              <a:buClr>
                <a:srgbClr val="00B050"/>
              </a:buClr>
              <a:buFontTx/>
              <a:buBlip>
                <a:blip r:embed="rId2"/>
              </a:buBlip>
            </a:pPr>
            <a:endParaRPr lang="it-IT" sz="2000" dirty="0">
              <a:solidFill>
                <a:srgbClr val="000000"/>
              </a:solidFill>
              <a:latin typeface="Georgia" pitchFamily="18" charset="0"/>
            </a:endParaRPr>
          </a:p>
          <a:p>
            <a:pPr marL="800100" lvl="1" indent="-342900">
              <a:lnSpc>
                <a:spcPct val="150000"/>
              </a:lnSpc>
              <a:buClr>
                <a:srgbClr val="00B050"/>
              </a:buClr>
              <a:buFontTx/>
              <a:buBlip>
                <a:blip r:embed="rId2"/>
              </a:buBlip>
            </a:pPr>
            <a:r>
              <a:rPr lang="it-IT" sz="2000" dirty="0">
                <a:solidFill>
                  <a:srgbClr val="000000"/>
                </a:solidFill>
                <a:latin typeface="Georgia" pitchFamily="18" charset="0"/>
              </a:rPr>
              <a:t>Prevalenza 1-3%</a:t>
            </a:r>
          </a:p>
          <a:p>
            <a:pPr marL="800100" lvl="1" indent="-342900">
              <a:lnSpc>
                <a:spcPct val="150000"/>
              </a:lnSpc>
              <a:buClr>
                <a:srgbClr val="00B050"/>
              </a:buClr>
              <a:buFontTx/>
              <a:buBlip>
                <a:blip r:embed="rId2"/>
              </a:buBlip>
            </a:pPr>
            <a:r>
              <a:rPr lang="en-US" sz="2000" dirty="0">
                <a:solidFill>
                  <a:srgbClr val="000000"/>
                </a:solidFill>
                <a:latin typeface="Georgia" pitchFamily="18" charset="0"/>
              </a:rPr>
              <a:t>within 24 h following </a:t>
            </a:r>
            <a:r>
              <a:rPr lang="en-US" sz="2000" dirty="0" err="1">
                <a:solidFill>
                  <a:srgbClr val="000000"/>
                </a:solidFill>
                <a:latin typeface="Georgia" pitchFamily="18" charset="0"/>
              </a:rPr>
              <a:t>gastrectomy</a:t>
            </a:r>
            <a:r>
              <a:rPr lang="en-US" sz="2000" dirty="0">
                <a:solidFill>
                  <a:srgbClr val="000000"/>
                </a:solidFill>
                <a:latin typeface="Georgia" pitchFamily="18" charset="0"/>
              </a:rPr>
              <a:t> in  15 %                               over 24 h in  85 % (median 19 days).</a:t>
            </a:r>
            <a:endParaRPr lang="it-IT" sz="2000" dirty="0">
              <a:solidFill>
                <a:srgbClr val="000000"/>
              </a:solidFill>
              <a:latin typeface="Georgia" pitchFamily="18" charset="0"/>
            </a:endParaRPr>
          </a:p>
          <a:p>
            <a:pPr marL="800100" lvl="1" indent="-342900">
              <a:lnSpc>
                <a:spcPct val="150000"/>
              </a:lnSpc>
              <a:buClr>
                <a:srgbClr val="00B050"/>
              </a:buClr>
              <a:buFontTx/>
              <a:buBlip>
                <a:blip r:embed="rId2"/>
              </a:buBlip>
            </a:pPr>
            <a:r>
              <a:rPr lang="it-IT" sz="2000" dirty="0">
                <a:solidFill>
                  <a:srgbClr val="000000"/>
                </a:solidFill>
                <a:latin typeface="Georgia" pitchFamily="18" charset="0"/>
              </a:rPr>
              <a:t>Mortalità 8-30%</a:t>
            </a:r>
          </a:p>
        </p:txBody>
      </p:sp>
      <p:sp>
        <p:nvSpPr>
          <p:cNvPr id="3080" name="Rettangolo 8"/>
          <p:cNvSpPr>
            <a:spLocks noChangeArrowheads="1"/>
          </p:cNvSpPr>
          <p:nvPr/>
        </p:nvSpPr>
        <p:spPr bwMode="auto">
          <a:xfrm>
            <a:off x="0" y="594995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i="1" dirty="0">
                <a:solidFill>
                  <a:srgbClr val="000000"/>
                </a:solidFill>
                <a:latin typeface="Georgia" pitchFamily="18" charset="0"/>
              </a:rPr>
              <a:t>Yang J. Diagnosis and Treatment of Abdominal Arterial Bleeding After Radical </a:t>
            </a:r>
            <a:r>
              <a:rPr lang="en-US" sz="1400" i="1" dirty="0" err="1">
                <a:solidFill>
                  <a:srgbClr val="000000"/>
                </a:solidFill>
                <a:latin typeface="Georgia" pitchFamily="18" charset="0"/>
              </a:rPr>
              <a:t>Gastrectomy</a:t>
            </a:r>
            <a:r>
              <a:rPr lang="en-US" sz="1400" i="1" dirty="0">
                <a:solidFill>
                  <a:srgbClr val="000000"/>
                </a:solidFill>
                <a:latin typeface="Georgia" pitchFamily="18" charset="0"/>
              </a:rPr>
              <a:t>: a Retrospective Analysis of 1875 Consecutive Resections for Gastric Cancer. J </a:t>
            </a:r>
            <a:r>
              <a:rPr lang="en-US" sz="1400" i="1" dirty="0" err="1">
                <a:solidFill>
                  <a:srgbClr val="000000"/>
                </a:solidFill>
                <a:latin typeface="Georgia" pitchFamily="18" charset="0"/>
              </a:rPr>
              <a:t>Gastrointest</a:t>
            </a:r>
            <a:r>
              <a:rPr lang="en-US" sz="1400" i="1" dirty="0">
                <a:solidFill>
                  <a:srgbClr val="000000"/>
                </a:solidFill>
                <a:latin typeface="Georgia" pitchFamily="18" charset="0"/>
              </a:rPr>
              <a:t> Surg. 2016 Mar;20(3):510-20. 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-36512" y="116632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3200" b="1" dirty="0">
                <a:solidFill>
                  <a:srgbClr val="00683A"/>
                </a:solidFill>
                <a:latin typeface="Georgia" pitchFamily="18" charset="0"/>
              </a:rPr>
              <a:t>CHIRURGIA GASTRICA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420888"/>
            <a:ext cx="1890713" cy="242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asellaDiTesto 13"/>
          <p:cNvSpPr txBox="1">
            <a:spLocks noChangeArrowheads="1"/>
          </p:cNvSpPr>
          <p:nvPr/>
        </p:nvSpPr>
        <p:spPr bwMode="auto">
          <a:xfrm>
            <a:off x="115888" y="5019275"/>
            <a:ext cx="8064500" cy="497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00100" lvl="1" indent="-342900">
              <a:lnSpc>
                <a:spcPct val="150000"/>
              </a:lnSpc>
              <a:buClr>
                <a:srgbClr val="00B050"/>
              </a:buClr>
              <a:buFontTx/>
              <a:buBlip>
                <a:blip r:embed="rId2"/>
              </a:buBlip>
            </a:pPr>
            <a:r>
              <a:rPr lang="it-IT" sz="2000" dirty="0">
                <a:solidFill>
                  <a:srgbClr val="000000"/>
                </a:solidFill>
                <a:latin typeface="Georgia" pitchFamily="18" charset="0"/>
              </a:rPr>
              <a:t>Nella maggior parte dei casi l’evento è gestito chirurgicamente</a:t>
            </a:r>
          </a:p>
        </p:txBody>
      </p:sp>
    </p:spTree>
    <p:extLst>
      <p:ext uri="{BB962C8B-B14F-4D97-AF65-F5344CB8AC3E}">
        <p14:creationId xmlns:p14="http://schemas.microsoft.com/office/powerpoint/2010/main" val="3639025323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2"/>
          <p:cNvSpPr>
            <a:spLocks noChangeShapeType="1"/>
          </p:cNvSpPr>
          <p:nvPr/>
        </p:nvSpPr>
        <p:spPr bwMode="auto">
          <a:xfrm>
            <a:off x="0" y="6237312"/>
            <a:ext cx="9144000" cy="0"/>
          </a:xfrm>
          <a:prstGeom prst="line">
            <a:avLst/>
          </a:prstGeom>
          <a:noFill/>
          <a:ln w="12700">
            <a:solidFill>
              <a:schemeClr val="accent5">
                <a:lumMod val="90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  <a:cs typeface="+mn-cs"/>
            </a:endParaRPr>
          </a:p>
        </p:txBody>
      </p:sp>
      <p:sp>
        <p:nvSpPr>
          <p:cNvPr id="3077" name="CasellaDiTesto 13"/>
          <p:cNvSpPr txBox="1">
            <a:spLocks noChangeArrowheads="1"/>
          </p:cNvSpPr>
          <p:nvPr/>
        </p:nvSpPr>
        <p:spPr bwMode="auto">
          <a:xfrm>
            <a:off x="-36512" y="1124744"/>
            <a:ext cx="885698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00100" lvl="1" indent="-342900">
              <a:lnSpc>
                <a:spcPct val="150000"/>
              </a:lnSpc>
              <a:buClr>
                <a:srgbClr val="00B050"/>
              </a:buClr>
              <a:buFontTx/>
              <a:buBlip>
                <a:blip r:embed="rId2"/>
              </a:buBlip>
            </a:pPr>
            <a:r>
              <a:rPr lang="it-IT" sz="2000" dirty="0">
                <a:solidFill>
                  <a:srgbClr val="000000"/>
                </a:solidFill>
                <a:latin typeface="Georgia" pitchFamily="18" charset="0"/>
              </a:rPr>
              <a:t>Se disponibile Angiografia 24/7  la gestione può essere </a:t>
            </a:r>
            <a:r>
              <a:rPr lang="it-IT" sz="2000" dirty="0" err="1">
                <a:solidFill>
                  <a:srgbClr val="000000"/>
                </a:solidFill>
                <a:latin typeface="Georgia" pitchFamily="18" charset="0"/>
              </a:rPr>
              <a:t>endovascolare</a:t>
            </a:r>
            <a:r>
              <a:rPr lang="it-IT" sz="2000" dirty="0">
                <a:solidFill>
                  <a:srgbClr val="000000"/>
                </a:solidFill>
                <a:latin typeface="Georgia" pitchFamily="18" charset="0"/>
              </a:rPr>
              <a:t>, mediante </a:t>
            </a:r>
            <a:r>
              <a:rPr lang="it-IT" sz="2000" dirty="0" err="1">
                <a:solidFill>
                  <a:srgbClr val="000000"/>
                </a:solidFill>
                <a:latin typeface="Georgia" pitchFamily="18" charset="0"/>
              </a:rPr>
              <a:t>embolizzazione</a:t>
            </a:r>
            <a:r>
              <a:rPr lang="it-IT" sz="2000" dirty="0">
                <a:solidFill>
                  <a:srgbClr val="000000"/>
                </a:solidFill>
                <a:latin typeface="Georgia" pitchFamily="18" charset="0"/>
              </a:rPr>
              <a:t> dei rami di interesse – gastrica sin, gastroepiploica, epatica comune, splenica</a:t>
            </a:r>
          </a:p>
        </p:txBody>
      </p:sp>
      <p:sp>
        <p:nvSpPr>
          <p:cNvPr id="3080" name="Rettangolo 8"/>
          <p:cNvSpPr>
            <a:spLocks noChangeArrowheads="1"/>
          </p:cNvSpPr>
          <p:nvPr/>
        </p:nvSpPr>
        <p:spPr bwMode="auto">
          <a:xfrm>
            <a:off x="0" y="6290156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i="1" dirty="0">
                <a:solidFill>
                  <a:srgbClr val="000000"/>
                </a:solidFill>
                <a:latin typeface="Georgia" pitchFamily="18" charset="0"/>
              </a:rPr>
              <a:t>Yang J. Diagnosis and Treatment of Abdominal Arterial Bleeding After Radical </a:t>
            </a:r>
            <a:r>
              <a:rPr lang="en-US" sz="1400" i="1" dirty="0" err="1">
                <a:solidFill>
                  <a:srgbClr val="000000"/>
                </a:solidFill>
                <a:latin typeface="Georgia" pitchFamily="18" charset="0"/>
              </a:rPr>
              <a:t>Gastrectomy</a:t>
            </a:r>
            <a:r>
              <a:rPr lang="en-US" sz="1400" i="1" dirty="0">
                <a:solidFill>
                  <a:srgbClr val="000000"/>
                </a:solidFill>
                <a:latin typeface="Georgia" pitchFamily="18" charset="0"/>
              </a:rPr>
              <a:t>: a Retrospective Analysis of 1875 Consecutive Resections for Gastric Cancer. J </a:t>
            </a:r>
            <a:r>
              <a:rPr lang="en-US" sz="1400" i="1" dirty="0" err="1">
                <a:solidFill>
                  <a:srgbClr val="000000"/>
                </a:solidFill>
                <a:latin typeface="Georgia" pitchFamily="18" charset="0"/>
              </a:rPr>
              <a:t>Gastrointest</a:t>
            </a:r>
            <a:r>
              <a:rPr lang="en-US" sz="1400" i="1" dirty="0">
                <a:solidFill>
                  <a:srgbClr val="000000"/>
                </a:solidFill>
                <a:latin typeface="Georgia" pitchFamily="18" charset="0"/>
              </a:rPr>
              <a:t> Surg. 2016 Mar;20(3):510-20. </a:t>
            </a:r>
          </a:p>
        </p:txBody>
      </p:sp>
      <p:sp>
        <p:nvSpPr>
          <p:cNvPr id="11" name="Titolo 1"/>
          <p:cNvSpPr>
            <a:spLocks noGrp="1"/>
          </p:cNvSpPr>
          <p:nvPr>
            <p:ph type="title"/>
          </p:nvPr>
        </p:nvSpPr>
        <p:spPr>
          <a:xfrm>
            <a:off x="518864" y="5517232"/>
            <a:ext cx="8229600" cy="720080"/>
          </a:xfrm>
        </p:spPr>
        <p:txBody>
          <a:bodyPr/>
          <a:lstStyle/>
          <a:p>
            <a:r>
              <a:rPr lang="it-IT" sz="2000" dirty="0">
                <a:latin typeface="Georgia" panose="02040502050405020303" pitchFamily="18" charset="0"/>
              </a:rPr>
              <a:t>Voluminoso </a:t>
            </a:r>
            <a:r>
              <a:rPr lang="it-IT" sz="2000" dirty="0" err="1">
                <a:latin typeface="Georgia" panose="02040502050405020303" pitchFamily="18" charset="0"/>
              </a:rPr>
              <a:t>pseudoaneurisma</a:t>
            </a:r>
            <a:r>
              <a:rPr lang="it-IT" sz="2000" dirty="0">
                <a:latin typeface="Georgia" panose="02040502050405020303" pitchFamily="18" charset="0"/>
              </a:rPr>
              <a:t> della art. splenica, trattato con </a:t>
            </a:r>
            <a:r>
              <a:rPr lang="it-IT" sz="2000" dirty="0" err="1">
                <a:latin typeface="Georgia" panose="02040502050405020303" pitchFamily="18" charset="0"/>
              </a:rPr>
              <a:t>coiling</a:t>
            </a:r>
            <a:endParaRPr lang="it-IT" sz="2000" dirty="0">
              <a:latin typeface="Georgia" panose="02040502050405020303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8" y="2797274"/>
            <a:ext cx="7248525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Line 2"/>
          <p:cNvSpPr>
            <a:spLocks noChangeShapeType="1"/>
          </p:cNvSpPr>
          <p:nvPr/>
        </p:nvSpPr>
        <p:spPr bwMode="auto">
          <a:xfrm>
            <a:off x="0" y="1124744"/>
            <a:ext cx="9144000" cy="0"/>
          </a:xfrm>
          <a:prstGeom prst="line">
            <a:avLst/>
          </a:prstGeom>
          <a:noFill/>
          <a:ln w="12700">
            <a:solidFill>
              <a:schemeClr val="accent5">
                <a:lumMod val="90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  <a:cs typeface="+mn-cs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0" y="54868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3200" b="1" dirty="0">
                <a:solidFill>
                  <a:srgbClr val="00683A"/>
                </a:solidFill>
                <a:latin typeface="Georgia" pitchFamily="18" charset="0"/>
              </a:rPr>
              <a:t>Complicanze : sanguinamento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-36512" y="116632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3200" b="1" dirty="0">
                <a:solidFill>
                  <a:srgbClr val="00683A"/>
                </a:solidFill>
                <a:latin typeface="Georgia" pitchFamily="18" charset="0"/>
              </a:rPr>
              <a:t>CHIRURGIA GASTRICA</a:t>
            </a:r>
          </a:p>
        </p:txBody>
      </p:sp>
    </p:spTree>
    <p:extLst>
      <p:ext uri="{BB962C8B-B14F-4D97-AF65-F5344CB8AC3E}">
        <p14:creationId xmlns:p14="http://schemas.microsoft.com/office/powerpoint/2010/main" val="4091091603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2"/>
          <p:cNvSpPr>
            <a:spLocks noChangeShapeType="1"/>
          </p:cNvSpPr>
          <p:nvPr/>
        </p:nvSpPr>
        <p:spPr bwMode="auto">
          <a:xfrm>
            <a:off x="0" y="6237312"/>
            <a:ext cx="9144000" cy="0"/>
          </a:xfrm>
          <a:prstGeom prst="line">
            <a:avLst/>
          </a:prstGeom>
          <a:noFill/>
          <a:ln w="12700">
            <a:solidFill>
              <a:schemeClr val="accent5">
                <a:lumMod val="90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  <a:cs typeface="+mn-cs"/>
            </a:endParaRPr>
          </a:p>
        </p:txBody>
      </p:sp>
      <p:sp>
        <p:nvSpPr>
          <p:cNvPr id="3080" name="Rettangolo 8"/>
          <p:cNvSpPr>
            <a:spLocks noChangeArrowheads="1"/>
          </p:cNvSpPr>
          <p:nvPr/>
        </p:nvSpPr>
        <p:spPr bwMode="auto">
          <a:xfrm>
            <a:off x="0" y="6290156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i="1" dirty="0">
                <a:solidFill>
                  <a:srgbClr val="000000"/>
                </a:solidFill>
                <a:latin typeface="Georgia" pitchFamily="18" charset="0"/>
              </a:rPr>
              <a:t>Yang J. Diagnosis and Treatment of Abdominal Arterial Bleeding After Radical </a:t>
            </a:r>
            <a:r>
              <a:rPr lang="en-US" sz="1400" i="1" dirty="0" err="1">
                <a:solidFill>
                  <a:srgbClr val="000000"/>
                </a:solidFill>
                <a:latin typeface="Georgia" pitchFamily="18" charset="0"/>
              </a:rPr>
              <a:t>Gastrectomy</a:t>
            </a:r>
            <a:r>
              <a:rPr lang="en-US" sz="1400" i="1" dirty="0">
                <a:solidFill>
                  <a:srgbClr val="000000"/>
                </a:solidFill>
                <a:latin typeface="Georgia" pitchFamily="18" charset="0"/>
              </a:rPr>
              <a:t>: a Retrospective Analysis of 1875 Consecutive Resections for Gastric Cancer. J </a:t>
            </a:r>
            <a:r>
              <a:rPr lang="en-US" sz="1400" i="1" dirty="0" err="1">
                <a:solidFill>
                  <a:srgbClr val="000000"/>
                </a:solidFill>
                <a:latin typeface="Georgia" pitchFamily="18" charset="0"/>
              </a:rPr>
              <a:t>Gastrointest</a:t>
            </a:r>
            <a:r>
              <a:rPr lang="en-US" sz="1400" i="1" dirty="0">
                <a:solidFill>
                  <a:srgbClr val="000000"/>
                </a:solidFill>
                <a:latin typeface="Georgia" pitchFamily="18" charset="0"/>
              </a:rPr>
              <a:t> Surg. 2016 Mar;20(3):510-20. </a:t>
            </a:r>
          </a:p>
        </p:txBody>
      </p:sp>
      <p:sp>
        <p:nvSpPr>
          <p:cNvPr id="13" name="Line 2"/>
          <p:cNvSpPr>
            <a:spLocks noChangeShapeType="1"/>
          </p:cNvSpPr>
          <p:nvPr/>
        </p:nvSpPr>
        <p:spPr bwMode="auto">
          <a:xfrm>
            <a:off x="0" y="1124744"/>
            <a:ext cx="9144000" cy="0"/>
          </a:xfrm>
          <a:prstGeom prst="line">
            <a:avLst/>
          </a:prstGeom>
          <a:noFill/>
          <a:ln w="12700">
            <a:solidFill>
              <a:schemeClr val="accent5">
                <a:lumMod val="90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  <a:cs typeface="+mn-cs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0" y="54868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3200" b="1" dirty="0">
                <a:solidFill>
                  <a:srgbClr val="00683A"/>
                </a:solidFill>
                <a:latin typeface="Georgia" pitchFamily="18" charset="0"/>
              </a:rPr>
              <a:t>Complicanze : sanguinamento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-36512" y="116632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3200" b="1" dirty="0">
                <a:solidFill>
                  <a:srgbClr val="00683A"/>
                </a:solidFill>
                <a:latin typeface="Georgia" pitchFamily="18" charset="0"/>
              </a:rPr>
              <a:t>CHIRURGIA GASTRICA</a:t>
            </a:r>
          </a:p>
        </p:txBody>
      </p:sp>
      <p:sp>
        <p:nvSpPr>
          <p:cNvPr id="16" name="Titolo 1"/>
          <p:cNvSpPr txBox="1">
            <a:spLocks/>
          </p:cNvSpPr>
          <p:nvPr/>
        </p:nvSpPr>
        <p:spPr bwMode="auto">
          <a:xfrm>
            <a:off x="518864" y="436510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2000" kern="0" dirty="0" err="1">
                <a:latin typeface="Georgia" panose="02040502050405020303" pitchFamily="18" charset="0"/>
              </a:rPr>
              <a:t>Pseudoaneurisma</a:t>
            </a:r>
            <a:r>
              <a:rPr lang="it-IT" sz="2000" kern="0" dirty="0">
                <a:latin typeface="Georgia" panose="02040502050405020303" pitchFamily="18" charset="0"/>
              </a:rPr>
              <a:t> della art. epatica comune, trattato con </a:t>
            </a:r>
            <a:r>
              <a:rPr lang="it-IT" sz="2000" kern="0" dirty="0" err="1">
                <a:latin typeface="Georgia" panose="02040502050405020303" pitchFamily="18" charset="0"/>
              </a:rPr>
              <a:t>stenting</a:t>
            </a:r>
            <a:endParaRPr lang="it-IT" sz="2000" kern="0" dirty="0">
              <a:latin typeface="Georgia" panose="02040502050405020303" pitchFamily="18" charset="0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3" y="1921371"/>
            <a:ext cx="7496175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5117272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Line 2"/>
          <p:cNvSpPr>
            <a:spLocks noChangeShapeType="1"/>
          </p:cNvSpPr>
          <p:nvPr/>
        </p:nvSpPr>
        <p:spPr bwMode="auto">
          <a:xfrm>
            <a:off x="0" y="764704"/>
            <a:ext cx="9144000" cy="0"/>
          </a:xfrm>
          <a:prstGeom prst="line">
            <a:avLst/>
          </a:prstGeom>
          <a:noFill/>
          <a:ln w="12700">
            <a:solidFill>
              <a:schemeClr val="accent5">
                <a:lumMod val="90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9459" name="Text Box 6"/>
          <p:cNvSpPr txBox="1">
            <a:spLocks noChangeArrowheads="1"/>
          </p:cNvSpPr>
          <p:nvPr/>
        </p:nvSpPr>
        <p:spPr bwMode="auto">
          <a:xfrm>
            <a:off x="0" y="116632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3200" b="1" dirty="0">
                <a:solidFill>
                  <a:srgbClr val="00683A"/>
                </a:solidFill>
                <a:latin typeface="Georgia" pitchFamily="18" charset="0"/>
              </a:rPr>
              <a:t>Casi clinici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5004048" y="1372706"/>
            <a:ext cx="31683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000000"/>
                </a:solidFill>
                <a:latin typeface="Georgia" panose="02040502050405020303" pitchFamily="18" charset="0"/>
              </a:rPr>
              <a:t>ESD di lesione antrale. </a:t>
            </a:r>
          </a:p>
        </p:txBody>
      </p:sp>
      <p:pic>
        <p:nvPicPr>
          <p:cNvPr id="1029" name="Picture 5" descr="C:\Users\PoD\Desktop\doc dario\CONGRESSI\ROMA CHIR 20016\Foto\00295691.BM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7" t="22457" r="19019" b="5864"/>
          <a:stretch/>
        </p:blipFill>
        <p:spPr bwMode="auto">
          <a:xfrm>
            <a:off x="933401" y="908720"/>
            <a:ext cx="3024336" cy="269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PoD\Desktop\doc dario\CONGRESSI\ROMA CHIR 20016\Foto\00295697.BMP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3" t="18777" r="15841" b="4870"/>
          <a:stretch/>
        </p:blipFill>
        <p:spPr bwMode="auto">
          <a:xfrm>
            <a:off x="755576" y="3790544"/>
            <a:ext cx="3379986" cy="286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PoD\Desktop\doc dario\CONGRESSI\ROMA CHIR 20016\Foto\00295702.BMP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6" r="19160" b="14286"/>
          <a:stretch/>
        </p:blipFill>
        <p:spPr bwMode="auto">
          <a:xfrm>
            <a:off x="5724128" y="3789040"/>
            <a:ext cx="3073135" cy="286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778263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3FF746B-83FE-4087-BD05-B1D5C77D5A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13" t="33695" r="82287" b="41337"/>
          <a:stretch/>
        </p:blipFill>
        <p:spPr>
          <a:xfrm>
            <a:off x="3275856" y="2132856"/>
            <a:ext cx="2448272" cy="3528392"/>
          </a:xfrm>
          <a:prstGeom prst="rect">
            <a:avLst/>
          </a:prstGeom>
        </p:spPr>
      </p:pic>
      <p:sp>
        <p:nvSpPr>
          <p:cNvPr id="6" name="Line 2">
            <a:extLst>
              <a:ext uri="{FF2B5EF4-FFF2-40B4-BE49-F238E27FC236}">
                <a16:creationId xmlns:a16="http://schemas.microsoft.com/office/drawing/2014/main" id="{25ACBFB2-3A22-4BBB-8940-A372BF784CAE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125538"/>
            <a:ext cx="9144000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E1EF9FCC-A825-4762-89C2-7E3ABD4A38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4813"/>
            <a:ext cx="91440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2800" b="1" dirty="0">
                <a:solidFill>
                  <a:srgbClr val="00683A"/>
                </a:solidFill>
                <a:latin typeface="Georgia" pitchFamily="18" charset="0"/>
              </a:rPr>
              <a:t>Ringraziamenti</a:t>
            </a:r>
            <a:endParaRPr lang="it-IT" altLang="it-IT" sz="2400" b="1" dirty="0">
              <a:solidFill>
                <a:srgbClr val="00683A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9965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Line 2"/>
          <p:cNvSpPr>
            <a:spLocks noChangeShapeType="1"/>
          </p:cNvSpPr>
          <p:nvPr/>
        </p:nvSpPr>
        <p:spPr bwMode="auto">
          <a:xfrm>
            <a:off x="0" y="764704"/>
            <a:ext cx="9144000" cy="0"/>
          </a:xfrm>
          <a:prstGeom prst="line">
            <a:avLst/>
          </a:prstGeom>
          <a:noFill/>
          <a:ln w="12700">
            <a:solidFill>
              <a:schemeClr val="accent5">
                <a:lumMod val="90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9459" name="Text Box 6"/>
          <p:cNvSpPr txBox="1">
            <a:spLocks noChangeArrowheads="1"/>
          </p:cNvSpPr>
          <p:nvPr/>
        </p:nvSpPr>
        <p:spPr bwMode="auto">
          <a:xfrm>
            <a:off x="0" y="116632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3200" b="1" dirty="0">
                <a:solidFill>
                  <a:srgbClr val="00683A"/>
                </a:solidFill>
                <a:latin typeface="Georgia" pitchFamily="18" charset="0"/>
              </a:rPr>
              <a:t>Casi clinici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5004048" y="1052736"/>
            <a:ext cx="41044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000000"/>
                </a:solidFill>
                <a:latin typeface="Georgia" panose="02040502050405020303" pitchFamily="18" charset="0"/>
              </a:rPr>
              <a:t>Sanguinamento acuto dal SNG a 12 ore dalla manovra. Tentativo di emostasi endoscopico.</a:t>
            </a:r>
          </a:p>
          <a:p>
            <a:r>
              <a:rPr lang="it-IT" sz="2000" dirty="0">
                <a:solidFill>
                  <a:srgbClr val="000000"/>
                </a:solidFill>
                <a:latin typeface="Georgia" panose="02040502050405020303" pitchFamily="18" charset="0"/>
              </a:rPr>
              <a:t>Non efficace.</a:t>
            </a:r>
          </a:p>
        </p:txBody>
      </p:sp>
      <p:pic>
        <p:nvPicPr>
          <p:cNvPr id="1027" name="Picture 3" descr="C:\Users\PoD\Desktop\doc dario\CONGRESSI\ROMA CHIR 20016\Tentativo emostasi endoscopica\Foto\00295888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3" y="1052736"/>
            <a:ext cx="3585964" cy="308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PoD\Desktop\doc dario\CONGRESSI\ROMA CHIR 20016\Tentativo emostasi endoscopica\Foto\00295896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429000"/>
            <a:ext cx="3664892" cy="315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2047253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Line 2"/>
          <p:cNvSpPr>
            <a:spLocks noChangeShapeType="1"/>
          </p:cNvSpPr>
          <p:nvPr/>
        </p:nvSpPr>
        <p:spPr bwMode="auto">
          <a:xfrm>
            <a:off x="0" y="764704"/>
            <a:ext cx="9144000" cy="0"/>
          </a:xfrm>
          <a:prstGeom prst="line">
            <a:avLst/>
          </a:prstGeom>
          <a:noFill/>
          <a:ln w="12700">
            <a:solidFill>
              <a:schemeClr val="accent5">
                <a:lumMod val="90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9459" name="Text Box 6"/>
          <p:cNvSpPr txBox="1">
            <a:spLocks noChangeArrowheads="1"/>
          </p:cNvSpPr>
          <p:nvPr/>
        </p:nvSpPr>
        <p:spPr bwMode="auto">
          <a:xfrm>
            <a:off x="0" y="116632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3200" b="1" dirty="0">
                <a:solidFill>
                  <a:srgbClr val="00683A"/>
                </a:solidFill>
                <a:latin typeface="Georgia" pitchFamily="18" charset="0"/>
              </a:rPr>
              <a:t>Casi clinici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2915816" y="1052736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000000"/>
                </a:solidFill>
                <a:latin typeface="Georgia" panose="02040502050405020303" pitchFamily="18" charset="0"/>
              </a:rPr>
              <a:t>Intervento VLS </a:t>
            </a:r>
            <a:r>
              <a:rPr lang="it-IT" sz="2000" dirty="0" err="1">
                <a:solidFill>
                  <a:srgbClr val="000000"/>
                </a:solidFill>
                <a:latin typeface="Georgia" panose="02040502050405020303" pitchFamily="18" charset="0"/>
              </a:rPr>
              <a:t>transgastrico</a:t>
            </a:r>
            <a:r>
              <a:rPr lang="it-IT" sz="2000" dirty="0">
                <a:solidFill>
                  <a:srgbClr val="000000"/>
                </a:solidFill>
                <a:latin typeface="Georgia" panose="02040502050405020303" pitchFamily="18" charset="0"/>
              </a:rPr>
              <a:t>.</a:t>
            </a:r>
          </a:p>
        </p:txBody>
      </p:sp>
      <p:pic>
        <p:nvPicPr>
          <p:cNvPr id="3" name="Radiologia 01">
            <a:hlinkClick r:id="" action="ppaction://media"/>
            <a:extLst>
              <a:ext uri="{FF2B5EF4-FFF2-40B4-BE49-F238E27FC236}">
                <a16:creationId xmlns:a16="http://schemas.microsoft.com/office/drawing/2014/main" id="{C4326129-72C2-4D0A-9505-8194D9497A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560" y="1762961"/>
            <a:ext cx="7573108" cy="425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430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Line 2"/>
          <p:cNvSpPr>
            <a:spLocks noChangeShapeType="1"/>
          </p:cNvSpPr>
          <p:nvPr/>
        </p:nvSpPr>
        <p:spPr bwMode="auto">
          <a:xfrm>
            <a:off x="0" y="764704"/>
            <a:ext cx="9144000" cy="0"/>
          </a:xfrm>
          <a:prstGeom prst="line">
            <a:avLst/>
          </a:prstGeom>
          <a:noFill/>
          <a:ln w="12700">
            <a:solidFill>
              <a:schemeClr val="accent5">
                <a:lumMod val="90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9459" name="Text Box 6"/>
          <p:cNvSpPr txBox="1">
            <a:spLocks noChangeArrowheads="1"/>
          </p:cNvSpPr>
          <p:nvPr/>
        </p:nvSpPr>
        <p:spPr bwMode="auto">
          <a:xfrm>
            <a:off x="0" y="116632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3200" b="1" dirty="0">
                <a:solidFill>
                  <a:srgbClr val="00683A"/>
                </a:solidFill>
                <a:latin typeface="Georgia" pitchFamily="18" charset="0"/>
              </a:rPr>
              <a:t>Casi clinici</a:t>
            </a:r>
          </a:p>
        </p:txBody>
      </p:sp>
      <p:sp>
        <p:nvSpPr>
          <p:cNvPr id="19461" name="AutoShape 2" descr="https://mail.google.com/mail/u/0/?ui=2&amp;ik=c6896da6fc&amp;view=att&amp;th=141b6c2a8e2354ca&amp;attid=0.4.0.1&amp;disp=emb&amp;zw&amp;atsh=1"/>
          <p:cNvSpPr>
            <a:spLocks noChangeAspect="1" noChangeArrowheads="1"/>
          </p:cNvSpPr>
          <p:nvPr/>
        </p:nvSpPr>
        <p:spPr bwMode="auto">
          <a:xfrm>
            <a:off x="155575" y="-2193925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708500" y="1268760"/>
            <a:ext cx="41044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000000"/>
                </a:solidFill>
                <a:latin typeface="Georgia" panose="02040502050405020303" pitchFamily="18" charset="0"/>
              </a:rPr>
              <a:t>Al persistere dei fenomeni emorragici si esegue TC e successivamente angiografia con </a:t>
            </a:r>
            <a:r>
              <a:rPr lang="it-IT" sz="2000" dirty="0" err="1">
                <a:solidFill>
                  <a:srgbClr val="000000"/>
                </a:solidFill>
                <a:latin typeface="Georgia" panose="02040502050405020303" pitchFamily="18" charset="0"/>
              </a:rPr>
              <a:t>embolizzazione</a:t>
            </a:r>
            <a:r>
              <a:rPr lang="it-IT" sz="2000" dirty="0">
                <a:solidFill>
                  <a:srgbClr val="000000"/>
                </a:solidFill>
                <a:latin typeface="Georgia" panose="02040502050405020303" pitchFamily="18" charset="0"/>
              </a:rPr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09" y="836712"/>
            <a:ext cx="4067175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35400"/>
            <a:ext cx="4067175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140" y="3835400"/>
            <a:ext cx="4067175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8925026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Line 2"/>
          <p:cNvSpPr>
            <a:spLocks noChangeShapeType="1"/>
          </p:cNvSpPr>
          <p:nvPr/>
        </p:nvSpPr>
        <p:spPr bwMode="auto">
          <a:xfrm>
            <a:off x="0" y="764704"/>
            <a:ext cx="9144000" cy="0"/>
          </a:xfrm>
          <a:prstGeom prst="line">
            <a:avLst/>
          </a:prstGeom>
          <a:noFill/>
          <a:ln w="12700">
            <a:solidFill>
              <a:schemeClr val="accent5">
                <a:lumMod val="90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9459" name="Text Box 6"/>
          <p:cNvSpPr txBox="1">
            <a:spLocks noChangeArrowheads="1"/>
          </p:cNvSpPr>
          <p:nvPr/>
        </p:nvSpPr>
        <p:spPr bwMode="auto">
          <a:xfrm>
            <a:off x="0" y="116632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3200" b="1" dirty="0">
                <a:solidFill>
                  <a:srgbClr val="00683A"/>
                </a:solidFill>
                <a:latin typeface="Georgia" pitchFamily="18" charset="0"/>
              </a:rPr>
              <a:t>Casi clinici</a:t>
            </a:r>
          </a:p>
        </p:txBody>
      </p:sp>
      <p:sp>
        <p:nvSpPr>
          <p:cNvPr id="19461" name="AutoShape 2" descr="https://mail.google.com/mail/u/0/?ui=2&amp;ik=c6896da6fc&amp;view=att&amp;th=141b6c2a8e2354ca&amp;attid=0.4.0.1&amp;disp=emb&amp;zw&amp;atsh=1"/>
          <p:cNvSpPr>
            <a:spLocks noChangeAspect="1" noChangeArrowheads="1"/>
          </p:cNvSpPr>
          <p:nvPr/>
        </p:nvSpPr>
        <p:spPr bwMode="auto">
          <a:xfrm>
            <a:off x="155575" y="-2193925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>
              <a:solidFill>
                <a:srgbClr val="00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38862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52736"/>
            <a:ext cx="38862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707" y="3946979"/>
            <a:ext cx="38862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1916807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Line 2"/>
          <p:cNvSpPr>
            <a:spLocks noChangeShapeType="1"/>
          </p:cNvSpPr>
          <p:nvPr/>
        </p:nvSpPr>
        <p:spPr bwMode="auto">
          <a:xfrm>
            <a:off x="0" y="764704"/>
            <a:ext cx="9144000" cy="0"/>
          </a:xfrm>
          <a:prstGeom prst="line">
            <a:avLst/>
          </a:prstGeom>
          <a:noFill/>
          <a:ln w="12700">
            <a:solidFill>
              <a:schemeClr val="accent5">
                <a:lumMod val="90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9459" name="Text Box 6"/>
          <p:cNvSpPr txBox="1">
            <a:spLocks noChangeArrowheads="1"/>
          </p:cNvSpPr>
          <p:nvPr/>
        </p:nvSpPr>
        <p:spPr bwMode="auto">
          <a:xfrm>
            <a:off x="0" y="116632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3200" b="1" dirty="0">
                <a:solidFill>
                  <a:srgbClr val="00683A"/>
                </a:solidFill>
                <a:latin typeface="Georgia" pitchFamily="18" charset="0"/>
              </a:rPr>
              <a:t>Casi clinici</a:t>
            </a:r>
          </a:p>
        </p:txBody>
      </p:sp>
      <p:sp>
        <p:nvSpPr>
          <p:cNvPr id="19461" name="AutoShape 2" descr="https://mail.google.com/mail/u/0/?ui=2&amp;ik=c6896da6fc&amp;view=att&amp;th=141b6c2a8e2354ca&amp;attid=0.4.0.1&amp;disp=emb&amp;zw&amp;atsh=1"/>
          <p:cNvSpPr>
            <a:spLocks noChangeAspect="1" noChangeArrowheads="1"/>
          </p:cNvSpPr>
          <p:nvPr/>
        </p:nvSpPr>
        <p:spPr bwMode="auto">
          <a:xfrm>
            <a:off x="155575" y="-2193925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708500" y="1268760"/>
            <a:ext cx="41044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000000"/>
                </a:solidFill>
                <a:latin typeface="Georgia" panose="02040502050405020303" pitchFamily="18" charset="0"/>
              </a:rPr>
              <a:t>Sanguinamento massivo da un ramo dell’arcata pancreatico duodenale, con origine dalla MS.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06" y="1052736"/>
            <a:ext cx="401955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nettore 2 3"/>
          <p:cNvCxnSpPr/>
          <p:nvPr/>
        </p:nvCxnSpPr>
        <p:spPr>
          <a:xfrm>
            <a:off x="1763688" y="2270063"/>
            <a:ext cx="288032" cy="2160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84" y="3893911"/>
            <a:ext cx="401955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006" y="4935310"/>
            <a:ext cx="487363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4831108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Line 2"/>
          <p:cNvSpPr>
            <a:spLocks noChangeShapeType="1"/>
          </p:cNvSpPr>
          <p:nvPr/>
        </p:nvSpPr>
        <p:spPr bwMode="auto">
          <a:xfrm>
            <a:off x="0" y="764704"/>
            <a:ext cx="9144000" cy="0"/>
          </a:xfrm>
          <a:prstGeom prst="line">
            <a:avLst/>
          </a:prstGeom>
          <a:noFill/>
          <a:ln w="12700">
            <a:solidFill>
              <a:schemeClr val="accent5">
                <a:lumMod val="90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9459" name="Text Box 6"/>
          <p:cNvSpPr txBox="1">
            <a:spLocks noChangeArrowheads="1"/>
          </p:cNvSpPr>
          <p:nvPr/>
        </p:nvSpPr>
        <p:spPr bwMode="auto">
          <a:xfrm>
            <a:off x="0" y="116632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3200" b="1" dirty="0">
                <a:solidFill>
                  <a:srgbClr val="00683A"/>
                </a:solidFill>
                <a:latin typeface="Georgia" pitchFamily="18" charset="0"/>
              </a:rPr>
              <a:t>Casi clinici</a:t>
            </a:r>
          </a:p>
        </p:txBody>
      </p:sp>
      <p:sp>
        <p:nvSpPr>
          <p:cNvPr id="19461" name="AutoShape 2" descr="https://mail.google.com/mail/u/0/?ui=2&amp;ik=c6896da6fc&amp;view=att&amp;th=141b6c2a8e2354ca&amp;attid=0.4.0.1&amp;disp=emb&amp;zw&amp;atsh=1"/>
          <p:cNvSpPr>
            <a:spLocks noChangeAspect="1" noChangeArrowheads="1"/>
          </p:cNvSpPr>
          <p:nvPr/>
        </p:nvSpPr>
        <p:spPr bwMode="auto">
          <a:xfrm>
            <a:off x="155575" y="-2193925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708500" y="1268760"/>
            <a:ext cx="41044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000000"/>
                </a:solidFill>
                <a:latin typeface="Georgia" panose="02040502050405020303" pitchFamily="18" charset="0"/>
              </a:rPr>
              <a:t>Nell’impossibilità di </a:t>
            </a:r>
            <a:r>
              <a:rPr lang="it-IT" sz="2000" dirty="0" err="1">
                <a:solidFill>
                  <a:srgbClr val="000000"/>
                </a:solidFill>
                <a:latin typeface="Georgia" panose="02040502050405020303" pitchFamily="18" charset="0"/>
              </a:rPr>
              <a:t>incannulamento</a:t>
            </a:r>
            <a:r>
              <a:rPr lang="it-IT" sz="2000" dirty="0">
                <a:solidFill>
                  <a:srgbClr val="000000"/>
                </a:solidFill>
                <a:latin typeface="Georgia" panose="02040502050405020303" pitchFamily="18" charset="0"/>
              </a:rPr>
              <a:t> da accesso </a:t>
            </a:r>
            <a:r>
              <a:rPr lang="it-IT" sz="2000" dirty="0" err="1">
                <a:solidFill>
                  <a:srgbClr val="000000"/>
                </a:solidFill>
                <a:latin typeface="Georgia" panose="02040502050405020303" pitchFamily="18" charset="0"/>
              </a:rPr>
              <a:t>fem</a:t>
            </a:r>
            <a:r>
              <a:rPr lang="it-IT" sz="2000" dirty="0">
                <a:solidFill>
                  <a:srgbClr val="000000"/>
                </a:solidFill>
                <a:latin typeface="Georgia" panose="02040502050405020303" pitchFamily="18" charset="0"/>
              </a:rPr>
              <a:t> , si esegue accesso omerale.</a:t>
            </a:r>
          </a:p>
          <a:p>
            <a:endParaRPr lang="it-IT" sz="2000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r>
              <a:rPr lang="it-IT" sz="2000" dirty="0" err="1">
                <a:solidFill>
                  <a:srgbClr val="000000"/>
                </a:solidFill>
                <a:latin typeface="Georgia" panose="02040502050405020303" pitchFamily="18" charset="0"/>
              </a:rPr>
              <a:t>Embolizzati</a:t>
            </a:r>
            <a:r>
              <a:rPr lang="it-IT" sz="2000" dirty="0">
                <a:solidFill>
                  <a:srgbClr val="000000"/>
                </a:solidFill>
                <a:latin typeface="Georgia" panose="02040502050405020303" pitchFamily="18" charset="0"/>
              </a:rPr>
              <a:t> separatamente due rami dell’arcata duodenale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915987"/>
            <a:ext cx="401955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802424"/>
            <a:ext cx="401955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802423"/>
            <a:ext cx="401955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1084693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2"/>
          <p:cNvSpPr>
            <a:spLocks noChangeShapeType="1"/>
          </p:cNvSpPr>
          <p:nvPr/>
        </p:nvSpPr>
        <p:spPr bwMode="auto">
          <a:xfrm>
            <a:off x="0" y="6525344"/>
            <a:ext cx="9144000" cy="0"/>
          </a:xfrm>
          <a:prstGeom prst="line">
            <a:avLst/>
          </a:prstGeom>
          <a:noFill/>
          <a:ln w="12700">
            <a:solidFill>
              <a:schemeClr val="accent5">
                <a:lumMod val="90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  <a:cs typeface="+mn-cs"/>
            </a:endParaRPr>
          </a:p>
        </p:txBody>
      </p:sp>
      <p:sp>
        <p:nvSpPr>
          <p:cNvPr id="13" name="Line 2"/>
          <p:cNvSpPr>
            <a:spLocks noChangeShapeType="1"/>
          </p:cNvSpPr>
          <p:nvPr/>
        </p:nvSpPr>
        <p:spPr bwMode="auto">
          <a:xfrm>
            <a:off x="0" y="1124744"/>
            <a:ext cx="9144000" cy="0"/>
          </a:xfrm>
          <a:prstGeom prst="line">
            <a:avLst/>
          </a:prstGeom>
          <a:noFill/>
          <a:ln w="12700">
            <a:solidFill>
              <a:schemeClr val="accent5">
                <a:lumMod val="90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  <a:cs typeface="+mn-cs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0" y="54868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3200" b="1" dirty="0">
                <a:solidFill>
                  <a:srgbClr val="00683A"/>
                </a:solidFill>
                <a:latin typeface="Georgia" pitchFamily="18" charset="0"/>
              </a:rPr>
              <a:t>Complicanze : sanguinamento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-36512" y="116632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3200" b="1" dirty="0">
                <a:solidFill>
                  <a:srgbClr val="00683A"/>
                </a:solidFill>
                <a:latin typeface="Georgia" pitchFamily="18" charset="0"/>
              </a:rPr>
              <a:t>CHIRURGIA GASTRICA</a:t>
            </a:r>
          </a:p>
        </p:txBody>
      </p:sp>
      <p:sp>
        <p:nvSpPr>
          <p:cNvPr id="16" name="Titolo 1"/>
          <p:cNvSpPr txBox="1">
            <a:spLocks/>
          </p:cNvSpPr>
          <p:nvPr/>
        </p:nvSpPr>
        <p:spPr bwMode="auto">
          <a:xfrm>
            <a:off x="318834" y="1898379"/>
            <a:ext cx="266899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it-IT" sz="2000" kern="0" dirty="0">
                <a:latin typeface="Georgia" panose="02040502050405020303" pitchFamily="18" charset="0"/>
              </a:rPr>
              <a:t>Lesione arteriosa dopo posizionamento di PTBD (fistola del moncone duodenale)</a:t>
            </a: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2"/>
          <a:srcRect l="13125" t="25392" r="10525" b="23653"/>
          <a:stretch/>
        </p:blipFill>
        <p:spPr bwMode="auto">
          <a:xfrm>
            <a:off x="3490609" y="1352923"/>
            <a:ext cx="2589747" cy="2547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/>
          <a:srcRect l="12997" t="24187" r="9984" b="24213"/>
          <a:stretch/>
        </p:blipFill>
        <p:spPr bwMode="auto">
          <a:xfrm>
            <a:off x="6280097" y="1352923"/>
            <a:ext cx="2612383" cy="2580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4"/>
          <a:srcRect l="12113" t="24643" r="11462" b="24255"/>
          <a:stretch/>
        </p:blipFill>
        <p:spPr bwMode="auto">
          <a:xfrm>
            <a:off x="3640027" y="4005064"/>
            <a:ext cx="2372133" cy="2338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5"/>
          <a:srcRect l="14351" t="24968" r="11032" b="23347"/>
          <a:stretch/>
        </p:blipFill>
        <p:spPr bwMode="auto">
          <a:xfrm>
            <a:off x="6444208" y="4005064"/>
            <a:ext cx="2289868" cy="2338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93090266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Line 2"/>
          <p:cNvSpPr>
            <a:spLocks noChangeShapeType="1"/>
          </p:cNvSpPr>
          <p:nvPr/>
        </p:nvSpPr>
        <p:spPr bwMode="auto">
          <a:xfrm>
            <a:off x="0" y="1124744"/>
            <a:ext cx="9144000" cy="0"/>
          </a:xfrm>
          <a:prstGeom prst="line">
            <a:avLst/>
          </a:prstGeom>
          <a:noFill/>
          <a:ln w="12700">
            <a:solidFill>
              <a:schemeClr val="accent5">
                <a:lumMod val="90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  <a:cs typeface="+mn-cs"/>
            </a:endParaRPr>
          </a:p>
        </p:txBody>
      </p:sp>
      <p:sp>
        <p:nvSpPr>
          <p:cNvPr id="7" name="Line 2"/>
          <p:cNvSpPr>
            <a:spLocks noChangeShapeType="1"/>
          </p:cNvSpPr>
          <p:nvPr/>
        </p:nvSpPr>
        <p:spPr bwMode="auto">
          <a:xfrm>
            <a:off x="0" y="6093296"/>
            <a:ext cx="9144000" cy="0"/>
          </a:xfrm>
          <a:prstGeom prst="line">
            <a:avLst/>
          </a:prstGeom>
          <a:noFill/>
          <a:ln w="12700">
            <a:solidFill>
              <a:schemeClr val="accent5">
                <a:lumMod val="90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  <a:cs typeface="+mn-cs"/>
            </a:endParaRPr>
          </a:p>
        </p:txBody>
      </p:sp>
      <p:sp>
        <p:nvSpPr>
          <p:cNvPr id="3080" name="Rettangolo 8"/>
          <p:cNvSpPr>
            <a:spLocks noChangeArrowheads="1"/>
          </p:cNvSpPr>
          <p:nvPr/>
        </p:nvSpPr>
        <p:spPr bwMode="auto">
          <a:xfrm>
            <a:off x="0" y="6074712"/>
            <a:ext cx="9144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i="1" dirty="0" err="1">
                <a:solidFill>
                  <a:srgbClr val="000000"/>
                </a:solidFill>
                <a:latin typeface="Georgia" pitchFamily="18" charset="0"/>
              </a:rPr>
              <a:t>Pedicini</a:t>
            </a:r>
            <a:r>
              <a:rPr lang="en-GB" sz="1400" i="1" dirty="0">
                <a:solidFill>
                  <a:srgbClr val="000000"/>
                </a:solidFill>
                <a:latin typeface="Georgia" pitchFamily="18" charset="0"/>
              </a:rPr>
              <a:t>, </a:t>
            </a:r>
            <a:r>
              <a:rPr lang="en-GB" sz="1400" i="1" dirty="0" err="1">
                <a:solidFill>
                  <a:srgbClr val="000000"/>
                </a:solidFill>
                <a:latin typeface="Georgia" pitchFamily="18" charset="0"/>
              </a:rPr>
              <a:t>Poretti</a:t>
            </a:r>
            <a:r>
              <a:rPr lang="en-GB" sz="1400" i="1" dirty="0">
                <a:solidFill>
                  <a:srgbClr val="000000"/>
                </a:solidFill>
                <a:latin typeface="Georgia" pitchFamily="18" charset="0"/>
              </a:rPr>
              <a:t> 2010, Management of post-surgical biliary leakage with percutaneous </a:t>
            </a:r>
            <a:r>
              <a:rPr lang="en-GB" sz="1400" i="1" dirty="0" err="1">
                <a:solidFill>
                  <a:srgbClr val="000000"/>
                </a:solidFill>
                <a:latin typeface="Georgia" pitchFamily="18" charset="0"/>
              </a:rPr>
              <a:t>transhepatic</a:t>
            </a:r>
            <a:r>
              <a:rPr lang="en-GB" sz="1400" i="1" dirty="0">
                <a:solidFill>
                  <a:srgbClr val="000000"/>
                </a:solidFill>
                <a:latin typeface="Georgia" pitchFamily="18" charset="0"/>
              </a:rPr>
              <a:t> biliary drainage (PTBD) and occlusion balloon (OB) in patients without dilatation of the biliary tree: preliminary results. </a:t>
            </a:r>
            <a:r>
              <a:rPr lang="en-GB" sz="1400" i="1" dirty="0" err="1">
                <a:solidFill>
                  <a:srgbClr val="000000"/>
                </a:solidFill>
                <a:latin typeface="Georgia" pitchFamily="18" charset="0"/>
              </a:rPr>
              <a:t>Eur</a:t>
            </a:r>
            <a:r>
              <a:rPr lang="en-GB" sz="1400" i="1" dirty="0">
                <a:solidFill>
                  <a:srgbClr val="000000"/>
                </a:solidFill>
                <a:latin typeface="Georgia" pitchFamily="18" charset="0"/>
              </a:rPr>
              <a:t> </a:t>
            </a:r>
            <a:r>
              <a:rPr lang="en-GB" sz="1400" i="1" dirty="0" err="1">
                <a:solidFill>
                  <a:srgbClr val="000000"/>
                </a:solidFill>
                <a:latin typeface="Georgia" pitchFamily="18" charset="0"/>
              </a:rPr>
              <a:t>Radiol</a:t>
            </a:r>
            <a:endParaRPr lang="it-IT" sz="1400" i="1" dirty="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8" name="CasellaDiTesto 13"/>
          <p:cNvSpPr txBox="1">
            <a:spLocks noChangeArrowheads="1"/>
          </p:cNvSpPr>
          <p:nvPr/>
        </p:nvSpPr>
        <p:spPr bwMode="auto">
          <a:xfrm>
            <a:off x="-36512" y="1172359"/>
            <a:ext cx="8064500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257300" lvl="2" indent="-342900">
              <a:lnSpc>
                <a:spcPct val="150000"/>
              </a:lnSpc>
              <a:buClr>
                <a:srgbClr val="00B050"/>
              </a:buClr>
              <a:buFontTx/>
              <a:buBlip>
                <a:blip r:embed="rId2"/>
              </a:buBlip>
            </a:pPr>
            <a:r>
              <a:rPr lang="it-IT" sz="2000" dirty="0" err="1">
                <a:solidFill>
                  <a:srgbClr val="000000"/>
                </a:solidFill>
                <a:latin typeface="Georgia" pitchFamily="18" charset="0"/>
              </a:rPr>
              <a:t>Leak</a:t>
            </a:r>
            <a:r>
              <a:rPr lang="it-IT" sz="2000" dirty="0">
                <a:solidFill>
                  <a:srgbClr val="000000"/>
                </a:solidFill>
                <a:latin typeface="Georgia" pitchFamily="18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Georgia" pitchFamily="18" charset="0"/>
              </a:rPr>
              <a:t>bilio</a:t>
            </a:r>
            <a:r>
              <a:rPr lang="it-IT" sz="2000" dirty="0">
                <a:solidFill>
                  <a:srgbClr val="000000"/>
                </a:solidFill>
                <a:latin typeface="Georgia" pitchFamily="18" charset="0"/>
              </a:rPr>
              <a:t> enterico per </a:t>
            </a:r>
            <a:r>
              <a:rPr lang="it-IT" sz="2000" dirty="0" err="1">
                <a:solidFill>
                  <a:srgbClr val="000000"/>
                </a:solidFill>
                <a:latin typeface="Georgia" pitchFamily="18" charset="0"/>
              </a:rPr>
              <a:t>deiescenza</a:t>
            </a:r>
            <a:r>
              <a:rPr lang="it-IT" sz="2000" dirty="0">
                <a:solidFill>
                  <a:srgbClr val="000000"/>
                </a:solidFill>
                <a:latin typeface="Georgia" pitchFamily="18" charset="0"/>
              </a:rPr>
              <a:t> del moncone duodenale</a:t>
            </a:r>
          </a:p>
          <a:p>
            <a:pPr marL="1257300" lvl="2" indent="-342900">
              <a:lnSpc>
                <a:spcPct val="150000"/>
              </a:lnSpc>
              <a:buClr>
                <a:srgbClr val="00B050"/>
              </a:buClr>
              <a:buFontTx/>
              <a:buBlip>
                <a:blip r:embed="rId2"/>
              </a:buBlip>
            </a:pPr>
            <a:r>
              <a:rPr lang="it-IT" sz="2000" dirty="0">
                <a:solidFill>
                  <a:srgbClr val="000000"/>
                </a:solidFill>
                <a:latin typeface="Georgia" pitchFamily="18" charset="0"/>
              </a:rPr>
              <a:t>Trattamento non chirurgico prevede :</a:t>
            </a:r>
          </a:p>
          <a:p>
            <a:pPr marL="1714500" lvl="3" indent="-342900">
              <a:lnSpc>
                <a:spcPct val="150000"/>
              </a:lnSpc>
              <a:buClr>
                <a:srgbClr val="00B050"/>
              </a:buClr>
              <a:buFontTx/>
              <a:buBlip>
                <a:blip r:embed="rId2"/>
              </a:buBlip>
            </a:pPr>
            <a:r>
              <a:rPr lang="it-IT" sz="2000" dirty="0">
                <a:solidFill>
                  <a:srgbClr val="000000"/>
                </a:solidFill>
                <a:latin typeface="Georgia" pitchFamily="18" charset="0"/>
              </a:rPr>
              <a:t>drenaggio raccolte</a:t>
            </a:r>
          </a:p>
          <a:p>
            <a:pPr marL="1714500" lvl="3" indent="-342900">
              <a:lnSpc>
                <a:spcPct val="150000"/>
              </a:lnSpc>
              <a:buClr>
                <a:srgbClr val="00B050"/>
              </a:buClr>
              <a:buFontTx/>
              <a:buBlip>
                <a:blip r:embed="rId2"/>
              </a:buBlip>
            </a:pPr>
            <a:r>
              <a:rPr lang="it-IT" sz="2000" dirty="0">
                <a:solidFill>
                  <a:srgbClr val="000000"/>
                </a:solidFill>
                <a:latin typeface="Georgia" pitchFamily="18" charset="0"/>
              </a:rPr>
              <a:t>diversione biliare mediante posizionamento di PTBD, eventualmente associato a pallone da occlusione.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0" y="467961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3200" b="1" dirty="0">
                <a:solidFill>
                  <a:srgbClr val="00683A"/>
                </a:solidFill>
                <a:latin typeface="Georgia" pitchFamily="18" charset="0"/>
              </a:rPr>
              <a:t>Complicanze : </a:t>
            </a:r>
            <a:r>
              <a:rPr lang="it-IT" sz="3200" b="1" dirty="0" err="1">
                <a:solidFill>
                  <a:srgbClr val="00683A"/>
                </a:solidFill>
                <a:latin typeface="Georgia" pitchFamily="18" charset="0"/>
              </a:rPr>
              <a:t>leak</a:t>
            </a:r>
            <a:r>
              <a:rPr lang="it-IT" sz="3200" b="1" dirty="0">
                <a:solidFill>
                  <a:srgbClr val="00683A"/>
                </a:solidFill>
                <a:latin typeface="Georgia" pitchFamily="18" charset="0"/>
              </a:rPr>
              <a:t> duodenale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-36512" y="-27384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3200" b="1" dirty="0">
                <a:solidFill>
                  <a:srgbClr val="00683A"/>
                </a:solidFill>
                <a:latin typeface="Georgia" pitchFamily="18" charset="0"/>
              </a:rPr>
              <a:t>CHIRURGIA GASTRICA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607934"/>
            <a:ext cx="3214308" cy="2413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9" descr="http://www.yorkshirewater.com/medialibrary/Leakage/6203-4%20Leakage%20Web%20Banner_748px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4229751"/>
            <a:ext cx="3312368" cy="1359489"/>
          </a:xfrm>
          <a:prstGeom prst="rect">
            <a:avLst/>
          </a:prstGeom>
          <a:solidFill>
            <a:srgbClr val="FFFFFF">
              <a:shade val="85000"/>
            </a:srgbClr>
          </a:solidFill>
          <a:ln w="63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82523604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/>
          <a:srcRect l="852" t="35227" r="51475" b="50000"/>
          <a:stretch/>
        </p:blipFill>
        <p:spPr bwMode="auto">
          <a:xfrm>
            <a:off x="395288" y="2813050"/>
            <a:ext cx="8197850" cy="1428750"/>
          </a:xfrm>
          <a:prstGeom prst="rect">
            <a:avLst/>
          </a:prstGeom>
          <a:ln w="28575">
            <a:solidFill>
              <a:srgbClr val="0000CC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3"/>
          <a:srcRect l="911" t="36269" r="44676" b="50000"/>
          <a:stretch/>
        </p:blipFill>
        <p:spPr bwMode="auto">
          <a:xfrm>
            <a:off x="250825" y="1341438"/>
            <a:ext cx="8653463" cy="1228725"/>
          </a:xfrm>
          <a:prstGeom prst="rect">
            <a:avLst/>
          </a:prstGeom>
          <a:ln w="28575">
            <a:solidFill>
              <a:srgbClr val="0000CC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787423" y="4509120"/>
            <a:ext cx="7414075" cy="1872208"/>
            <a:chOff x="787423" y="4509120"/>
            <a:chExt cx="7414075" cy="1872208"/>
          </a:xfrm>
          <a:solidFill>
            <a:srgbClr val="0000CC"/>
          </a:solidFill>
        </p:grpSpPr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423" y="4509120"/>
              <a:ext cx="7414075" cy="1512168"/>
            </a:xfrm>
            <a:prstGeom prst="rect">
              <a:avLst/>
            </a:prstGeom>
            <a:grpFill/>
            <a:ln w="15875">
              <a:solidFill>
                <a:srgbClr val="0000CC"/>
              </a:solidFill>
              <a:miter lim="800000"/>
              <a:headEnd/>
              <a:tailEnd/>
            </a:ln>
          </p:spPr>
        </p:pic>
        <p:pic>
          <p:nvPicPr>
            <p:cNvPr id="4103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7722" y="5985284"/>
              <a:ext cx="2223776" cy="396044"/>
            </a:xfrm>
            <a:prstGeom prst="rect">
              <a:avLst/>
            </a:prstGeom>
            <a:grpFill/>
            <a:ln w="15875">
              <a:solidFill>
                <a:srgbClr val="0000CC"/>
              </a:solidFill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577305035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9"/>
          <p:cNvSpPr>
            <a:spLocks noChangeArrowheads="1"/>
          </p:cNvSpPr>
          <p:nvPr/>
        </p:nvSpPr>
        <p:spPr bwMode="auto">
          <a:xfrm>
            <a:off x="228600" y="6350"/>
            <a:ext cx="870108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it-IT" sz="2800" dirty="0">
                <a:solidFill>
                  <a:srgbClr val="000000"/>
                </a:solidFill>
              </a:rPr>
              <a:t>Caso II: </a:t>
            </a:r>
            <a:r>
              <a:rPr lang="it-IT" sz="2800" dirty="0" err="1">
                <a:solidFill>
                  <a:srgbClr val="000000"/>
                </a:solidFill>
              </a:rPr>
              <a:t>leak</a:t>
            </a:r>
            <a:r>
              <a:rPr lang="it-IT" sz="2800" dirty="0">
                <a:solidFill>
                  <a:srgbClr val="000000"/>
                </a:solidFill>
              </a:rPr>
              <a:t> biliare</a:t>
            </a: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1125538"/>
            <a:ext cx="3536702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714625"/>
            <a:ext cx="3593976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8"/>
          <p:cNvSpPr txBox="1">
            <a:spLocks noChangeArrowheads="1"/>
          </p:cNvSpPr>
          <p:nvPr/>
        </p:nvSpPr>
        <p:spPr bwMode="auto">
          <a:xfrm>
            <a:off x="4064000" y="1500188"/>
            <a:ext cx="46434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-101" charset="0"/>
                <a:ea typeface="ＭＳ Ｐゴシック" pitchFamily="-10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itchFamily="-101" charset="0"/>
                <a:ea typeface="ＭＳ Ｐゴシック" pitchFamily="-10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itchFamily="-101" charset="0"/>
                <a:ea typeface="ＭＳ Ｐゴシック" pitchFamily="-10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itchFamily="-101" charset="0"/>
                <a:ea typeface="ＭＳ Ｐゴシック" pitchFamily="-10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itchFamily="-101" charset="0"/>
                <a:ea typeface="ＭＳ Ｐゴシック" pitchFamily="-10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1" charset="0"/>
                <a:ea typeface="ＭＳ Ｐゴシック" pitchFamily="-10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1" charset="0"/>
                <a:ea typeface="ＭＳ Ｐゴシック" pitchFamily="-10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1" charset="0"/>
                <a:ea typeface="ＭＳ Ｐゴシック" pitchFamily="-10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1" charset="0"/>
                <a:ea typeface="ＭＳ Ｐゴシック" pitchFamily="-101" charset="-128"/>
              </a:defRPr>
            </a:lvl9pPr>
          </a:lstStyle>
          <a:p>
            <a:pPr algn="ctr" eaLnBrk="1" hangingPunct="1"/>
            <a:r>
              <a:rPr lang="it-IT" dirty="0" err="1">
                <a:solidFill>
                  <a:srgbClr val="000000"/>
                </a:solidFill>
                <a:latin typeface="Georgia" pitchFamily="18" charset="0"/>
              </a:rPr>
              <a:t>Leak</a:t>
            </a:r>
            <a:r>
              <a:rPr lang="it-IT" dirty="0">
                <a:solidFill>
                  <a:srgbClr val="000000"/>
                </a:solidFill>
                <a:latin typeface="Georgia" pitchFamily="18" charset="0"/>
              </a:rPr>
              <a:t> a livello del moncone dell’ansa</a:t>
            </a:r>
          </a:p>
        </p:txBody>
      </p:sp>
      <p:sp>
        <p:nvSpPr>
          <p:cNvPr id="8" name="CasellaDiTesto 9"/>
          <p:cNvSpPr txBox="1">
            <a:spLocks noChangeArrowheads="1"/>
          </p:cNvSpPr>
          <p:nvPr/>
        </p:nvSpPr>
        <p:spPr bwMode="auto">
          <a:xfrm>
            <a:off x="142875" y="5357813"/>
            <a:ext cx="4357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-101" charset="0"/>
                <a:ea typeface="ＭＳ Ｐゴシック" pitchFamily="-10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itchFamily="-101" charset="0"/>
                <a:ea typeface="ＭＳ Ｐゴシック" pitchFamily="-10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itchFamily="-101" charset="0"/>
                <a:ea typeface="ＭＳ Ｐゴシック" pitchFamily="-10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itchFamily="-101" charset="0"/>
                <a:ea typeface="ＭＳ Ｐゴシック" pitchFamily="-10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itchFamily="-101" charset="0"/>
                <a:ea typeface="ＭＳ Ｐゴシック" pitchFamily="-10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1" charset="0"/>
                <a:ea typeface="ＭＳ Ｐゴシック" pitchFamily="-10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1" charset="0"/>
                <a:ea typeface="ＭＳ Ｐゴシック" pitchFamily="-10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1" charset="0"/>
                <a:ea typeface="ＭＳ Ｐゴシック" pitchFamily="-10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1" charset="0"/>
                <a:ea typeface="ＭＳ Ｐゴシック" pitchFamily="-101" charset="-128"/>
              </a:defRPr>
            </a:lvl9pPr>
          </a:lstStyle>
          <a:p>
            <a:pPr algn="ctr" eaLnBrk="1" hangingPunct="1"/>
            <a:r>
              <a:rPr lang="it-IT">
                <a:solidFill>
                  <a:srgbClr val="000000"/>
                </a:solidFill>
                <a:latin typeface="Georgia" pitchFamily="18" charset="0"/>
              </a:rPr>
              <a:t>Posizionamento di OB</a:t>
            </a:r>
          </a:p>
        </p:txBody>
      </p:sp>
      <p:sp>
        <p:nvSpPr>
          <p:cNvPr id="9" name="Line 2"/>
          <p:cNvSpPr>
            <a:spLocks noChangeShapeType="1"/>
          </p:cNvSpPr>
          <p:nvPr/>
        </p:nvSpPr>
        <p:spPr bwMode="auto">
          <a:xfrm>
            <a:off x="0" y="908720"/>
            <a:ext cx="9144000" cy="0"/>
          </a:xfrm>
          <a:prstGeom prst="line">
            <a:avLst/>
          </a:prstGeom>
          <a:noFill/>
          <a:ln w="12700">
            <a:solidFill>
              <a:schemeClr val="accent5">
                <a:lumMod val="90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684665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Line 2"/>
          <p:cNvSpPr>
            <a:spLocks noChangeShapeType="1"/>
          </p:cNvSpPr>
          <p:nvPr/>
        </p:nvSpPr>
        <p:spPr bwMode="auto">
          <a:xfrm>
            <a:off x="0" y="1484784"/>
            <a:ext cx="9144000" cy="0"/>
          </a:xfrm>
          <a:prstGeom prst="line">
            <a:avLst/>
          </a:prstGeom>
          <a:noFill/>
          <a:ln w="12700">
            <a:solidFill>
              <a:schemeClr val="accent5">
                <a:lumMod val="90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  <a:cs typeface="+mn-cs"/>
            </a:endParaRPr>
          </a:p>
        </p:txBody>
      </p:sp>
      <p:sp>
        <p:nvSpPr>
          <p:cNvPr id="3075" name="Text Box 6"/>
          <p:cNvSpPr txBox="1">
            <a:spLocks noChangeArrowheads="1"/>
          </p:cNvSpPr>
          <p:nvPr/>
        </p:nvSpPr>
        <p:spPr bwMode="auto">
          <a:xfrm>
            <a:off x="0" y="692696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3200" b="1" dirty="0">
                <a:solidFill>
                  <a:srgbClr val="00683A"/>
                </a:solidFill>
                <a:latin typeface="Georgia" pitchFamily="18" charset="0"/>
              </a:rPr>
              <a:t>Complicanze e loro gestione</a:t>
            </a:r>
          </a:p>
        </p:txBody>
      </p:sp>
      <p:sp>
        <p:nvSpPr>
          <p:cNvPr id="7" name="Line 2"/>
          <p:cNvSpPr>
            <a:spLocks noChangeShapeType="1"/>
          </p:cNvSpPr>
          <p:nvPr/>
        </p:nvSpPr>
        <p:spPr bwMode="auto">
          <a:xfrm>
            <a:off x="0" y="5949950"/>
            <a:ext cx="9144000" cy="0"/>
          </a:xfrm>
          <a:prstGeom prst="line">
            <a:avLst/>
          </a:prstGeom>
          <a:noFill/>
          <a:ln w="12700">
            <a:solidFill>
              <a:schemeClr val="accent5">
                <a:lumMod val="90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  <a:cs typeface="+mn-cs"/>
            </a:endParaRPr>
          </a:p>
        </p:txBody>
      </p:sp>
      <p:sp>
        <p:nvSpPr>
          <p:cNvPr id="3077" name="CasellaDiTesto 13"/>
          <p:cNvSpPr txBox="1">
            <a:spLocks noChangeArrowheads="1"/>
          </p:cNvSpPr>
          <p:nvPr/>
        </p:nvSpPr>
        <p:spPr bwMode="auto">
          <a:xfrm>
            <a:off x="-36512" y="1628800"/>
            <a:ext cx="80645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00100" lvl="1" indent="-342900">
              <a:lnSpc>
                <a:spcPct val="150000"/>
              </a:lnSpc>
              <a:buClr>
                <a:srgbClr val="00B050"/>
              </a:buClr>
              <a:buFontTx/>
              <a:buBlip>
                <a:blip r:embed="rId2"/>
              </a:buBlip>
            </a:pPr>
            <a:r>
              <a:rPr lang="it-IT" sz="2000" dirty="0">
                <a:solidFill>
                  <a:srgbClr val="000000"/>
                </a:solidFill>
                <a:latin typeface="Georgia" pitchFamily="18" charset="0"/>
              </a:rPr>
              <a:t>Formazione di raccolte fluide in sede più o meno profonda, sia in prossimità del letto chirurgico, sia a distanza, con possibile evoluzione ascessuale o peritonitica.</a:t>
            </a:r>
          </a:p>
          <a:p>
            <a:pPr marL="800100" lvl="1" indent="-342900">
              <a:lnSpc>
                <a:spcPct val="150000"/>
              </a:lnSpc>
              <a:buClr>
                <a:srgbClr val="00B050"/>
              </a:buClr>
              <a:buFontTx/>
              <a:buBlip>
                <a:blip r:embed="rId2"/>
              </a:buBlip>
            </a:pPr>
            <a:r>
              <a:rPr lang="it-IT" sz="2000" dirty="0">
                <a:solidFill>
                  <a:srgbClr val="000000"/>
                </a:solidFill>
                <a:latin typeface="Georgia" pitchFamily="18" charset="0"/>
              </a:rPr>
              <a:t>Sanguinamenti da rami del tronco celiaco</a:t>
            </a:r>
          </a:p>
          <a:p>
            <a:pPr marL="800100" lvl="1" indent="-342900">
              <a:lnSpc>
                <a:spcPct val="150000"/>
              </a:lnSpc>
              <a:buClr>
                <a:srgbClr val="00B050"/>
              </a:buClr>
              <a:buBlip>
                <a:blip r:embed="rId2"/>
              </a:buBlip>
            </a:pPr>
            <a:r>
              <a:rPr lang="it-IT" sz="2000" dirty="0">
                <a:solidFill>
                  <a:srgbClr val="000000"/>
                </a:solidFill>
                <a:latin typeface="Georgia" pitchFamily="18" charset="0"/>
              </a:rPr>
              <a:t>Fistola del moncone duodenale</a:t>
            </a:r>
          </a:p>
          <a:p>
            <a:pPr marL="800100" lvl="1" indent="-342900">
              <a:lnSpc>
                <a:spcPct val="150000"/>
              </a:lnSpc>
              <a:buClr>
                <a:srgbClr val="00B050"/>
              </a:buClr>
              <a:buFontTx/>
              <a:buBlip>
                <a:blip r:embed="rId2"/>
              </a:buBlip>
            </a:pPr>
            <a:r>
              <a:rPr lang="it-IT" sz="2000" dirty="0">
                <a:solidFill>
                  <a:srgbClr val="000000"/>
                </a:solidFill>
                <a:latin typeface="Georgia" pitchFamily="18" charset="0"/>
              </a:rPr>
              <a:t>Lesioni linfatiche </a:t>
            </a:r>
          </a:p>
        </p:txBody>
      </p:sp>
      <p:sp>
        <p:nvSpPr>
          <p:cNvPr id="3080" name="Rettangolo 8"/>
          <p:cNvSpPr>
            <a:spLocks noChangeArrowheads="1"/>
          </p:cNvSpPr>
          <p:nvPr/>
        </p:nvSpPr>
        <p:spPr bwMode="auto">
          <a:xfrm>
            <a:off x="0" y="5949950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i="1" dirty="0" err="1">
                <a:solidFill>
                  <a:srgbClr val="000000"/>
                </a:solidFill>
                <a:latin typeface="Georgia" pitchFamily="18" charset="0"/>
              </a:rPr>
              <a:t>Degiuli</a:t>
            </a:r>
            <a:r>
              <a:rPr lang="en-US" sz="1400" i="1" dirty="0">
                <a:solidFill>
                  <a:srgbClr val="000000"/>
                </a:solidFill>
                <a:latin typeface="Georgia" pitchFamily="18" charset="0"/>
              </a:rPr>
              <a:t> M. Morbidity and mortality in the Italian Gastric Cancer Study Group randomized clinical trial of D1 versus D2 resection for gastric cancer. Br J Surg. 2010;97(5):643–649</a:t>
            </a:r>
          </a:p>
          <a:p>
            <a:r>
              <a:rPr lang="en-US" sz="1400" i="1" dirty="0">
                <a:solidFill>
                  <a:srgbClr val="000000"/>
                </a:solidFill>
                <a:latin typeface="Georgia" pitchFamily="18" charset="0"/>
              </a:rPr>
              <a:t>Kodera Y. Identification of risk factors for the development of complications following extended and </a:t>
            </a:r>
            <a:r>
              <a:rPr lang="en-US" sz="1400" i="1" dirty="0" err="1">
                <a:solidFill>
                  <a:srgbClr val="000000"/>
                </a:solidFill>
                <a:latin typeface="Georgia" pitchFamily="18" charset="0"/>
              </a:rPr>
              <a:t>superextended</a:t>
            </a:r>
            <a:r>
              <a:rPr lang="en-US" sz="1400" i="1" dirty="0">
                <a:solidFill>
                  <a:srgbClr val="000000"/>
                </a:solidFill>
                <a:latin typeface="Georgia" pitchFamily="18" charset="0"/>
              </a:rPr>
              <a:t> lymphadenectomies for gastric cancer. Br J Surg. 2005;92(9):1103–1109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478" y="3068960"/>
            <a:ext cx="2707010" cy="2707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-36512" y="116632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3200" b="1" dirty="0">
                <a:solidFill>
                  <a:srgbClr val="00683A"/>
                </a:solidFill>
                <a:latin typeface="Georgia" pitchFamily="18" charset="0"/>
              </a:rPr>
              <a:t>CHIRURGIA GASTRICA</a:t>
            </a:r>
          </a:p>
        </p:txBody>
      </p:sp>
    </p:spTree>
    <p:extLst>
      <p:ext uri="{BB962C8B-B14F-4D97-AF65-F5344CB8AC3E}">
        <p14:creationId xmlns:p14="http://schemas.microsoft.com/office/powerpoint/2010/main" val="274464186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16228" r="18750" b="3961"/>
          <a:stretch>
            <a:fillRect/>
          </a:stretch>
        </p:blipFill>
        <p:spPr bwMode="auto">
          <a:xfrm>
            <a:off x="5715000" y="3071813"/>
            <a:ext cx="28638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r="10001"/>
          <a:stretch>
            <a:fillRect/>
          </a:stretch>
        </p:blipFill>
        <p:spPr bwMode="auto">
          <a:xfrm>
            <a:off x="762000" y="1196975"/>
            <a:ext cx="2945904" cy="351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8"/>
          <p:cNvSpPr txBox="1">
            <a:spLocks noChangeArrowheads="1"/>
          </p:cNvSpPr>
          <p:nvPr/>
        </p:nvSpPr>
        <p:spPr bwMode="auto">
          <a:xfrm>
            <a:off x="4500563" y="1857375"/>
            <a:ext cx="46434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-101" charset="0"/>
                <a:ea typeface="ＭＳ Ｐゴシック" pitchFamily="-10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itchFamily="-101" charset="0"/>
                <a:ea typeface="ＭＳ Ｐゴシック" pitchFamily="-10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itchFamily="-101" charset="0"/>
                <a:ea typeface="ＭＳ Ｐゴシック" pitchFamily="-10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itchFamily="-101" charset="0"/>
                <a:ea typeface="ＭＳ Ｐゴシック" pitchFamily="-10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itchFamily="-101" charset="0"/>
                <a:ea typeface="ＭＳ Ｐゴシック" pitchFamily="-10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1" charset="0"/>
                <a:ea typeface="ＭＳ Ｐゴシック" pitchFamily="-10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1" charset="0"/>
                <a:ea typeface="ＭＳ Ｐゴシック" pitchFamily="-10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1" charset="0"/>
                <a:ea typeface="ＭＳ Ｐゴシック" pitchFamily="-10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1" charset="0"/>
                <a:ea typeface="ＭＳ Ｐゴシック" pitchFamily="-101" charset="-128"/>
              </a:defRPr>
            </a:lvl9pPr>
          </a:lstStyle>
          <a:p>
            <a:pPr eaLnBrk="1" hangingPunct="1"/>
            <a:r>
              <a:rPr lang="en-US" dirty="0" err="1">
                <a:solidFill>
                  <a:srgbClr val="000000"/>
                </a:solidFill>
                <a:latin typeface="Georgia" pitchFamily="18" charset="0"/>
              </a:rPr>
              <a:t>Dislocazione</a:t>
            </a:r>
            <a:r>
              <a:rPr lang="en-US" dirty="0">
                <a:solidFill>
                  <a:srgbClr val="000000"/>
                </a:solidFill>
                <a:latin typeface="Georgia" pitchFamily="18" charset="0"/>
              </a:rPr>
              <a:t> OB</a:t>
            </a:r>
            <a:endParaRPr lang="it-IT" dirty="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9" name="CasellaDiTesto 9"/>
          <p:cNvSpPr txBox="1">
            <a:spLocks noChangeArrowheads="1"/>
          </p:cNvSpPr>
          <p:nvPr/>
        </p:nvSpPr>
        <p:spPr bwMode="auto">
          <a:xfrm>
            <a:off x="1258888" y="5661025"/>
            <a:ext cx="4357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-101" charset="0"/>
                <a:ea typeface="ＭＳ Ｐゴシック" pitchFamily="-10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itchFamily="-101" charset="0"/>
                <a:ea typeface="ＭＳ Ｐゴシック" pitchFamily="-10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itchFamily="-101" charset="0"/>
                <a:ea typeface="ＭＳ Ｐゴシック" pitchFamily="-10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itchFamily="-101" charset="0"/>
                <a:ea typeface="ＭＳ Ｐゴシック" pitchFamily="-10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itchFamily="-101" charset="0"/>
                <a:ea typeface="ＭＳ Ｐゴシック" pitchFamily="-10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1" charset="0"/>
                <a:ea typeface="ＭＳ Ｐゴシック" pitchFamily="-10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1" charset="0"/>
                <a:ea typeface="ＭＳ Ｐゴシック" pitchFamily="-10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1" charset="0"/>
                <a:ea typeface="ＭＳ Ｐゴシック" pitchFamily="-10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1" charset="0"/>
                <a:ea typeface="ＭＳ Ｐゴシック" pitchFamily="-101" charset="-128"/>
              </a:defRPr>
            </a:lvl9pPr>
          </a:lstStyle>
          <a:p>
            <a:pPr algn="ctr" eaLnBrk="1" hangingPunct="1"/>
            <a:r>
              <a:rPr lang="it-IT">
                <a:solidFill>
                  <a:srgbClr val="000000"/>
                </a:solidFill>
                <a:latin typeface="Georgia" pitchFamily="18" charset="0"/>
              </a:rPr>
              <a:t>Completa risoluzione del leak</a:t>
            </a:r>
          </a:p>
        </p:txBody>
      </p:sp>
    </p:spTree>
    <p:extLst>
      <p:ext uri="{BB962C8B-B14F-4D97-AF65-F5344CB8AC3E}">
        <p14:creationId xmlns:p14="http://schemas.microsoft.com/office/powerpoint/2010/main" val="2143843306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Line 2"/>
          <p:cNvSpPr>
            <a:spLocks noChangeShapeType="1"/>
          </p:cNvSpPr>
          <p:nvPr/>
        </p:nvSpPr>
        <p:spPr bwMode="auto">
          <a:xfrm>
            <a:off x="0" y="1124744"/>
            <a:ext cx="9144000" cy="0"/>
          </a:xfrm>
          <a:prstGeom prst="line">
            <a:avLst/>
          </a:prstGeom>
          <a:noFill/>
          <a:ln w="12700">
            <a:solidFill>
              <a:schemeClr val="accent5">
                <a:lumMod val="90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  <a:cs typeface="+mn-cs"/>
            </a:endParaRPr>
          </a:p>
        </p:txBody>
      </p:sp>
      <p:sp>
        <p:nvSpPr>
          <p:cNvPr id="7" name="Line 2"/>
          <p:cNvSpPr>
            <a:spLocks noChangeShapeType="1"/>
          </p:cNvSpPr>
          <p:nvPr/>
        </p:nvSpPr>
        <p:spPr bwMode="auto">
          <a:xfrm>
            <a:off x="0" y="6093296"/>
            <a:ext cx="9144000" cy="0"/>
          </a:xfrm>
          <a:prstGeom prst="line">
            <a:avLst/>
          </a:prstGeom>
          <a:noFill/>
          <a:ln w="12700">
            <a:solidFill>
              <a:schemeClr val="accent5">
                <a:lumMod val="90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  <a:cs typeface="+mn-cs"/>
            </a:endParaRPr>
          </a:p>
        </p:txBody>
      </p:sp>
      <p:sp>
        <p:nvSpPr>
          <p:cNvPr id="8" name="CasellaDiTesto 13"/>
          <p:cNvSpPr txBox="1">
            <a:spLocks noChangeArrowheads="1"/>
          </p:cNvSpPr>
          <p:nvPr/>
        </p:nvSpPr>
        <p:spPr bwMode="auto">
          <a:xfrm>
            <a:off x="-36512" y="1172359"/>
            <a:ext cx="8064500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257300" lvl="2" indent="-342900">
              <a:lnSpc>
                <a:spcPct val="150000"/>
              </a:lnSpc>
              <a:buClr>
                <a:srgbClr val="00B050"/>
              </a:buClr>
              <a:buFontTx/>
              <a:buBlip>
                <a:blip r:embed="rId2"/>
              </a:buBlip>
            </a:pPr>
            <a:r>
              <a:rPr lang="it-IT" sz="2000" dirty="0" err="1">
                <a:solidFill>
                  <a:srgbClr val="000000"/>
                </a:solidFill>
                <a:latin typeface="Georgia" pitchFamily="18" charset="0"/>
              </a:rPr>
              <a:t>Leak</a:t>
            </a:r>
            <a:r>
              <a:rPr lang="it-IT" sz="2000" dirty="0">
                <a:solidFill>
                  <a:srgbClr val="000000"/>
                </a:solidFill>
                <a:latin typeface="Georgia" pitchFamily="18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Georgia" pitchFamily="18" charset="0"/>
              </a:rPr>
              <a:t>bilio</a:t>
            </a:r>
            <a:r>
              <a:rPr lang="it-IT" sz="2000" dirty="0">
                <a:solidFill>
                  <a:srgbClr val="000000"/>
                </a:solidFill>
                <a:latin typeface="Georgia" pitchFamily="18" charset="0"/>
              </a:rPr>
              <a:t> enterico per </a:t>
            </a:r>
            <a:r>
              <a:rPr lang="it-IT" sz="2000" dirty="0" err="1">
                <a:solidFill>
                  <a:srgbClr val="000000"/>
                </a:solidFill>
                <a:latin typeface="Georgia" pitchFamily="18" charset="0"/>
              </a:rPr>
              <a:t>deiescenza</a:t>
            </a:r>
            <a:r>
              <a:rPr lang="it-IT" sz="2000" dirty="0">
                <a:solidFill>
                  <a:srgbClr val="000000"/>
                </a:solidFill>
                <a:latin typeface="Georgia" pitchFamily="18" charset="0"/>
              </a:rPr>
              <a:t> del moncone duodenale</a:t>
            </a:r>
          </a:p>
          <a:p>
            <a:pPr marL="1257300" lvl="2" indent="-342900">
              <a:lnSpc>
                <a:spcPct val="150000"/>
              </a:lnSpc>
              <a:buClr>
                <a:srgbClr val="00B050"/>
              </a:buClr>
              <a:buFontTx/>
              <a:buBlip>
                <a:blip r:embed="rId2"/>
              </a:buBlip>
            </a:pPr>
            <a:r>
              <a:rPr lang="it-IT" sz="2000" dirty="0">
                <a:solidFill>
                  <a:srgbClr val="000000"/>
                </a:solidFill>
                <a:latin typeface="Georgia" pitchFamily="18" charset="0"/>
              </a:rPr>
              <a:t>Trattamento non chirurgico prevede :</a:t>
            </a:r>
          </a:p>
          <a:p>
            <a:pPr marL="1714500" lvl="3" indent="-342900">
              <a:lnSpc>
                <a:spcPct val="150000"/>
              </a:lnSpc>
              <a:buClr>
                <a:srgbClr val="00B050"/>
              </a:buClr>
              <a:buFontTx/>
              <a:buBlip>
                <a:blip r:embed="rId2"/>
              </a:buBlip>
            </a:pPr>
            <a:r>
              <a:rPr lang="it-IT" sz="2000" dirty="0">
                <a:solidFill>
                  <a:srgbClr val="000000"/>
                </a:solidFill>
                <a:latin typeface="Georgia" pitchFamily="18" charset="0"/>
              </a:rPr>
              <a:t>drenaggio raccolte</a:t>
            </a:r>
          </a:p>
          <a:p>
            <a:pPr marL="1714500" lvl="3" indent="-342900">
              <a:lnSpc>
                <a:spcPct val="150000"/>
              </a:lnSpc>
              <a:buClr>
                <a:srgbClr val="00B050"/>
              </a:buClr>
              <a:buFontTx/>
              <a:buBlip>
                <a:blip r:embed="rId2"/>
              </a:buBlip>
            </a:pPr>
            <a:r>
              <a:rPr lang="it-IT" sz="2000" dirty="0">
                <a:solidFill>
                  <a:srgbClr val="000000"/>
                </a:solidFill>
                <a:latin typeface="Georgia" pitchFamily="18" charset="0"/>
              </a:rPr>
              <a:t>diversione biliare mediante posizionamento di PTBD, eventualmente associato a pallone da occlusione.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0" y="467961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3200" b="1" dirty="0">
                <a:solidFill>
                  <a:srgbClr val="00683A"/>
                </a:solidFill>
                <a:latin typeface="Georgia" pitchFamily="18" charset="0"/>
              </a:rPr>
              <a:t>Complicanze : </a:t>
            </a:r>
            <a:r>
              <a:rPr lang="it-IT" sz="3200" b="1" dirty="0" err="1">
                <a:solidFill>
                  <a:srgbClr val="00683A"/>
                </a:solidFill>
                <a:latin typeface="Georgia" pitchFamily="18" charset="0"/>
              </a:rPr>
              <a:t>leak</a:t>
            </a:r>
            <a:r>
              <a:rPr lang="it-IT" sz="3200" b="1" dirty="0">
                <a:solidFill>
                  <a:srgbClr val="00683A"/>
                </a:solidFill>
                <a:latin typeface="Georgia" pitchFamily="18" charset="0"/>
              </a:rPr>
              <a:t> duodenale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-36512" y="-27384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3200" b="1" dirty="0">
                <a:solidFill>
                  <a:srgbClr val="00683A"/>
                </a:solidFill>
                <a:latin typeface="Georgia" pitchFamily="18" charset="0"/>
              </a:rPr>
              <a:t>CHIRURGIA GASTRICA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607934"/>
            <a:ext cx="3214308" cy="2413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asellaDiTesto 13"/>
          <p:cNvSpPr txBox="1">
            <a:spLocks noChangeArrowheads="1"/>
          </p:cNvSpPr>
          <p:nvPr/>
        </p:nvSpPr>
        <p:spPr bwMode="auto">
          <a:xfrm>
            <a:off x="81836" y="4365104"/>
            <a:ext cx="549827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00B050"/>
              </a:buClr>
              <a:buFontTx/>
              <a:buBlip>
                <a:blip r:embed="rId2"/>
              </a:buBlip>
            </a:pPr>
            <a:r>
              <a:rPr lang="it-IT" sz="2000" dirty="0">
                <a:solidFill>
                  <a:srgbClr val="000000"/>
                </a:solidFill>
                <a:latin typeface="Georgia" pitchFamily="18" charset="0"/>
              </a:rPr>
              <a:t>In aggiunta: tentare di «chiudere il buco»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7" t="3741" r="16480" b="4172"/>
          <a:stretch/>
        </p:blipFill>
        <p:spPr bwMode="auto">
          <a:xfrm rot="5588381">
            <a:off x="5616020" y="4516376"/>
            <a:ext cx="591768" cy="2293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ttangolo 8"/>
          <p:cNvSpPr>
            <a:spLocks noChangeArrowheads="1"/>
          </p:cNvSpPr>
          <p:nvPr/>
        </p:nvSpPr>
        <p:spPr bwMode="auto">
          <a:xfrm>
            <a:off x="0" y="6218148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i="1" dirty="0" err="1">
                <a:solidFill>
                  <a:srgbClr val="000000"/>
                </a:solidFill>
                <a:latin typeface="Georgia" pitchFamily="18" charset="0"/>
              </a:rPr>
              <a:t>Mauri</a:t>
            </a:r>
            <a:r>
              <a:rPr lang="en-GB" sz="1400" i="1" dirty="0">
                <a:solidFill>
                  <a:srgbClr val="000000"/>
                </a:solidFill>
                <a:latin typeface="Georgia" pitchFamily="18" charset="0"/>
              </a:rPr>
              <a:t> G . </a:t>
            </a:r>
            <a:r>
              <a:rPr lang="en-GB" sz="1400" i="1" dirty="0" err="1">
                <a:solidFill>
                  <a:srgbClr val="000000"/>
                </a:solidFill>
                <a:latin typeface="Georgia" pitchFamily="18" charset="0"/>
              </a:rPr>
              <a:t>Clin</a:t>
            </a:r>
            <a:r>
              <a:rPr lang="en-GB" sz="1400" i="1" dirty="0">
                <a:solidFill>
                  <a:srgbClr val="000000"/>
                </a:solidFill>
                <a:latin typeface="Georgia" pitchFamily="18" charset="0"/>
              </a:rPr>
              <a:t> </a:t>
            </a:r>
            <a:r>
              <a:rPr lang="en-GB" sz="1400" i="1" dirty="0" err="1">
                <a:solidFill>
                  <a:srgbClr val="000000"/>
                </a:solidFill>
                <a:latin typeface="Georgia" pitchFamily="18" charset="0"/>
              </a:rPr>
              <a:t>Radiol</a:t>
            </a:r>
            <a:r>
              <a:rPr lang="en-GB" sz="1400" i="1" dirty="0">
                <a:solidFill>
                  <a:srgbClr val="000000"/>
                </a:solidFill>
                <a:latin typeface="Georgia" pitchFamily="18" charset="0"/>
              </a:rPr>
              <a:t>. 2013 Jan;68(1):59-63. Post-surgical enteric fistula treatment with image-guided percutaneous injection of </a:t>
            </a:r>
            <a:r>
              <a:rPr lang="en-GB" sz="1400" i="1" dirty="0" err="1">
                <a:solidFill>
                  <a:srgbClr val="000000"/>
                </a:solidFill>
                <a:latin typeface="Georgia" pitchFamily="18" charset="0"/>
              </a:rPr>
              <a:t>cyanoacrylic</a:t>
            </a:r>
            <a:r>
              <a:rPr lang="en-GB" sz="1400" i="1" dirty="0">
                <a:solidFill>
                  <a:srgbClr val="000000"/>
                </a:solidFill>
                <a:latin typeface="Georgia" pitchFamily="18" charset="0"/>
              </a:rPr>
              <a:t> glue.</a:t>
            </a:r>
          </a:p>
        </p:txBody>
      </p:sp>
    </p:spTree>
    <p:extLst>
      <p:ext uri="{BB962C8B-B14F-4D97-AF65-F5344CB8AC3E}">
        <p14:creationId xmlns:p14="http://schemas.microsoft.com/office/powerpoint/2010/main" val="3612563173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43001"/>
          </a:xfrm>
        </p:spPr>
        <p:txBody>
          <a:bodyPr/>
          <a:lstStyle/>
          <a:p>
            <a:r>
              <a:rPr lang="it-IT" altLang="it-IT" sz="4000" b="1" dirty="0">
                <a:solidFill>
                  <a:schemeClr val="tx1"/>
                </a:solidFill>
                <a:latin typeface="Georgia" panose="02040502050405020303" pitchFamily="18" charset="0"/>
                <a:cs typeface="Times New Roman" pitchFamily="18" charset="0"/>
              </a:rPr>
              <a:t>MATERIALS</a:t>
            </a:r>
          </a:p>
        </p:txBody>
      </p:sp>
      <p:pic>
        <p:nvPicPr>
          <p:cNvPr id="1126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50" y="2257772"/>
            <a:ext cx="911225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288" y="2487959"/>
            <a:ext cx="11112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www.dahlhausen.cz/files/Glubran%202.jpg"/>
          <p:cNvPicPr>
            <a:picLocks noChangeAspect="1" noChangeArrowheads="1"/>
          </p:cNvPicPr>
          <p:nvPr/>
        </p:nvPicPr>
        <p:blipFill>
          <a:blip r:embed="rId4"/>
          <a:srcRect l="7560" t="3370" r="5501" b="8526"/>
          <a:stretch>
            <a:fillRect/>
          </a:stretch>
        </p:blipFill>
        <p:spPr bwMode="auto">
          <a:xfrm>
            <a:off x="7613650" y="4908897"/>
            <a:ext cx="1404938" cy="946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71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138" y="3535709"/>
            <a:ext cx="1693862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8" t="37891" r="38068" b="50558"/>
          <a:stretch>
            <a:fillRect/>
          </a:stretch>
        </p:blipFill>
        <p:spPr bwMode="auto">
          <a:xfrm>
            <a:off x="395288" y="3016597"/>
            <a:ext cx="6840537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30175" y="2380009"/>
            <a:ext cx="4572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it-IT" altLang="it-IT" sz="2800" kern="0" dirty="0">
                <a:latin typeface="Georgia" panose="02040502050405020303" pitchFamily="18" charset="0"/>
                <a:cs typeface="Times New Roman" panose="02020603050405020304" pitchFamily="18" charset="0"/>
              </a:rPr>
              <a:t>Embolizing materials</a:t>
            </a:r>
          </a:p>
        </p:txBody>
      </p:sp>
      <p:sp>
        <p:nvSpPr>
          <p:cNvPr id="4" name="Rectangle 3"/>
          <p:cNvSpPr/>
          <p:nvPr/>
        </p:nvSpPr>
        <p:spPr>
          <a:xfrm>
            <a:off x="130175" y="5158134"/>
            <a:ext cx="4572000" cy="5222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it-IT" altLang="it-IT" sz="2800" kern="0" dirty="0">
                <a:latin typeface="Georgia" panose="02040502050405020303" pitchFamily="18" charset="0"/>
                <a:cs typeface="Times New Roman" panose="02020603050405020304" pitchFamily="18" charset="0"/>
              </a:rPr>
              <a:t>Glue</a:t>
            </a:r>
          </a:p>
        </p:txBody>
      </p: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1549400" y="5004147"/>
            <a:ext cx="5802313" cy="873125"/>
            <a:chOff x="464890" y="3573016"/>
            <a:chExt cx="8086325" cy="1648370"/>
          </a:xfrm>
        </p:grpSpPr>
        <p:pic>
          <p:nvPicPr>
            <p:cNvPr id="18" name="Picture 4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64890" y="3573016"/>
              <a:ext cx="8079687" cy="142658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1281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7565" y="4992786"/>
              <a:ext cx="253365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" t="24054" r="44112" b="62375"/>
          <a:stretch>
            <a:fillRect/>
          </a:stretch>
        </p:blipFill>
        <p:spPr bwMode="auto">
          <a:xfrm>
            <a:off x="395288" y="3838922"/>
            <a:ext cx="6480175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17657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50825" y="492125"/>
          <a:ext cx="8569325" cy="57419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21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0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40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81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6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5924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361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6413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Author</a:t>
                      </a:r>
                      <a:endParaRPr lang="it-IT" sz="1200" b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Year</a:t>
                      </a:r>
                      <a:endParaRPr lang="it-IT" sz="1200" b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it-IT" sz="1200" b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Type</a:t>
                      </a:r>
                      <a:endParaRPr lang="it-IT" sz="1200" b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Approach</a:t>
                      </a:r>
                      <a:endParaRPr lang="it-IT" sz="1200" b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Material (n)</a:t>
                      </a:r>
                      <a:endParaRPr lang="it-IT" sz="1200" b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Success n (%)</a:t>
                      </a:r>
                      <a:endParaRPr lang="it-IT" sz="1200" b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No. of sessions (mean)</a:t>
                      </a:r>
                      <a:endParaRPr lang="it-IT" sz="1200" b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2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Drury</a:t>
                      </a:r>
                      <a:endParaRPr lang="it-IT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1995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Oesophageal-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pleural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Percutaneous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NB2CA + Lipiodol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NB2CA + Spongostan +    Lipiodol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(100%)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n/a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29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Willets</a:t>
                      </a:r>
                      <a:endParaRPr lang="it-IT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1998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Tracheo-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oesophageal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Endoscopic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NB2CA alone (8)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NB2CA + Sclerosant (2)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NB2CA + FG (1)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(38%)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(100%)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2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Tzifa</a:t>
                      </a:r>
                      <a:endParaRPr lang="it-IT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2006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Tracheo</a:t>
                      </a: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oesophageal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Endoscopic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Diathermy + NB2CA + 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Lipiodol  (10)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(90%)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2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Hosseini</a:t>
                      </a:r>
                      <a:endParaRPr lang="it-IT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2011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Tracheo</a:t>
                      </a: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oesophageal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Endoscopic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NB2CA/MS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(100%)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n/a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2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Lukish</a:t>
                      </a:r>
                      <a:endParaRPr lang="it-IT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2010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Gastro-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cutaneous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Percutaneous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2OC alone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(57%)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2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Bège</a:t>
                      </a:r>
                      <a:endParaRPr lang="it-IT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2011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Gastro-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peritoneal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Endoscopic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NB2CA/MS + Lipiodol   (3)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NB2CA/MS + Lipiodol +   Clips (12)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(100%) 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(100%)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n/a 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n/a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Seewald</a:t>
                      </a:r>
                      <a:endParaRPr lang="it-IT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2002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9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Biliary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Endoscopic (ERCP)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NB2CA + </a:t>
                      </a:r>
                      <a:r>
                        <a:rPr lang="en-US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Lipiodol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(78%)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1.2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31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</a:t>
                      </a:r>
                      <a:endParaRPr lang="it-IT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2006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Biliary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Endoscopic (ERCP)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NB2CA + Ethiodol + tantalum (4)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NB2CA + Ethiodol + tantalum + microcoil 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(100%)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029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Yagci</a:t>
                      </a:r>
                      <a:endParaRPr lang="it-IT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2007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5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Biliary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Percutaneous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NB2CA alone (2)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NB2CA + Microcoils (2)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NB2CA + Stent (1)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(100%)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(100%)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(100%)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75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Seewald</a:t>
                      </a:r>
                      <a:endParaRPr lang="it-IT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2004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 Pancreatic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Endoscopic (ERCP)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NB2CA + </a:t>
                      </a:r>
                      <a:r>
                        <a:rPr lang="en-US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Lipiodol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(67%)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1.1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87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Mutignani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it-IT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2004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Pancreatic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Endoscopic (ERCP)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NB2CA/MS + </a:t>
                      </a:r>
                      <a:r>
                        <a:rPr lang="en-US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Lipiodol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(75%)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52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Labori</a:t>
                      </a:r>
                      <a:endParaRPr lang="it-IT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2009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Pancreatic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Endoscopic (ERCP)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NB2CA + </a:t>
                      </a:r>
                      <a:r>
                        <a:rPr lang="en-US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Lipiodol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(100%)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52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Dalton</a:t>
                      </a:r>
                      <a:endParaRPr lang="it-IT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2000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Gastro-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duodenal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Percutaneous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NB2CA alone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(100%)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n/a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5029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Mauri</a:t>
                      </a:r>
                      <a:endParaRPr lang="it-IT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2013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Duodenal (1)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Yeyunal</a:t>
                      </a: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(1)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Ileal</a:t>
                      </a: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(1)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Percutaneous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NB2CA/MS + </a:t>
                      </a:r>
                      <a:r>
                        <a:rPr lang="en-US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Lipiodol</a:t>
                      </a: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(2)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Gelfoam</a:t>
                      </a: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+ NB2CA/MS +    </a:t>
                      </a:r>
                      <a:r>
                        <a:rPr lang="en-US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Lipiodol</a:t>
                      </a: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(1)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(100%)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(100%)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497" marR="55497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22676" name="Rectangle 6"/>
          <p:cNvSpPr>
            <a:spLocks noChangeArrowheads="1"/>
          </p:cNvSpPr>
          <p:nvPr/>
        </p:nvSpPr>
        <p:spPr bwMode="auto">
          <a:xfrm>
            <a:off x="250825" y="80963"/>
            <a:ext cx="8569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it-IT" b="1" dirty="0">
                <a:latin typeface="Georgia" panose="02040502050405020303" pitchFamily="18" charset="0"/>
                <a:cs typeface="Times New Roman" pitchFamily="18" charset="0"/>
              </a:rPr>
              <a:t>Clinical studies on management of G.I fistulas with cyanoacrylates.</a:t>
            </a:r>
            <a:endParaRPr lang="it-IT" altLang="it-IT" dirty="0">
              <a:latin typeface="Georgia" panose="02040502050405020303" pitchFamily="18" charset="0"/>
              <a:cs typeface="Times New Roman" pitchFamily="18" charset="0"/>
            </a:endParaRPr>
          </a:p>
        </p:txBody>
      </p:sp>
      <p:sp>
        <p:nvSpPr>
          <p:cNvPr id="22677" name="Rectangle 7"/>
          <p:cNvSpPr>
            <a:spLocks noChangeArrowheads="1"/>
          </p:cNvSpPr>
          <p:nvPr/>
        </p:nvSpPr>
        <p:spPr bwMode="auto">
          <a:xfrm>
            <a:off x="252413" y="6303963"/>
            <a:ext cx="92884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it-IT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Courtesy of Julio López Monclova,  Dept of Surgery, Mexican Institute for Social Security</a:t>
            </a:r>
          </a:p>
        </p:txBody>
      </p:sp>
    </p:spTree>
    <p:extLst>
      <p:ext uri="{BB962C8B-B14F-4D97-AF65-F5344CB8AC3E}">
        <p14:creationId xmlns:p14="http://schemas.microsoft.com/office/powerpoint/2010/main" val="365511857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49275"/>
            <a:ext cx="2667000" cy="310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1"/>
          <p:cNvSpPr>
            <a:spLocks noChangeArrowheads="1"/>
          </p:cNvSpPr>
          <p:nvPr/>
        </p:nvSpPr>
        <p:spPr bwMode="auto">
          <a:xfrm>
            <a:off x="4859338" y="195263"/>
            <a:ext cx="4572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it-IT" sz="2000" dirty="0">
                <a:latin typeface="Times New Roman" pitchFamily="18" charset="0"/>
                <a:cs typeface="Times New Roman" pitchFamily="18" charset="0"/>
              </a:rPr>
              <a:t>Male, 82-year-old, </a:t>
            </a:r>
            <a:r>
              <a:rPr lang="it-IT" altLang="it-IT" sz="2000" dirty="0" err="1">
                <a:latin typeface="Times New Roman" pitchFamily="18" charset="0"/>
                <a:cs typeface="Times New Roman" pitchFamily="18" charset="0"/>
              </a:rPr>
              <a:t>gastrectomy</a:t>
            </a:r>
            <a:r>
              <a:rPr lang="it-IT" altLang="it-IT" sz="2000" dirty="0">
                <a:latin typeface="Times New Roman" pitchFamily="18" charset="0"/>
                <a:cs typeface="Times New Roman" pitchFamily="18" charset="0"/>
              </a:rPr>
              <a:t> for </a:t>
            </a:r>
          </a:p>
          <a:p>
            <a:pPr eaLnBrk="1" hangingPunct="1"/>
            <a:r>
              <a:rPr lang="it-IT" altLang="it-IT" sz="2000" dirty="0" err="1">
                <a:latin typeface="Times New Roman" pitchFamily="18" charset="0"/>
                <a:cs typeface="Times New Roman" pitchFamily="18" charset="0"/>
              </a:rPr>
              <a:t>gastric</a:t>
            </a:r>
            <a:r>
              <a:rPr lang="it-IT" altLang="it-IT" sz="2000" dirty="0">
                <a:latin typeface="Times New Roman" pitchFamily="18" charset="0"/>
                <a:cs typeface="Times New Roman" pitchFamily="18" charset="0"/>
              </a:rPr>
              <a:t> adenocarcinoma</a:t>
            </a:r>
          </a:p>
        </p:txBody>
      </p:sp>
      <p:pic>
        <p:nvPicPr>
          <p:cNvPr id="19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1800" y="549275"/>
            <a:ext cx="2805113" cy="3267075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2738" y="998538"/>
            <a:ext cx="2855912" cy="3395662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99100" y="1330325"/>
            <a:ext cx="2808288" cy="3148013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2" name="Picture 15"/>
          <p:cNvPicPr>
            <a:picLocks noChangeAspect="1" noChangeArrowheads="1"/>
          </p:cNvPicPr>
          <p:nvPr/>
        </p:nvPicPr>
        <p:blipFill rotWithShape="1">
          <a:blip r:embed="rId5"/>
          <a:srcRect t="13511" b="5849"/>
          <a:stretch/>
        </p:blipFill>
        <p:spPr bwMode="auto">
          <a:xfrm>
            <a:off x="477838" y="3070225"/>
            <a:ext cx="2759075" cy="2647950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376" name="Picture 1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84500" y="3424238"/>
            <a:ext cx="2592388" cy="2917825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377" name="Picture 17"/>
          <p:cNvPicPr>
            <a:picLocks noChangeAspect="1" noChangeArrowheads="1"/>
          </p:cNvPicPr>
          <p:nvPr/>
        </p:nvPicPr>
        <p:blipFill rotWithShape="1">
          <a:blip r:embed="rId7"/>
          <a:srcRect b="7980"/>
          <a:stretch/>
        </p:blipFill>
        <p:spPr bwMode="auto">
          <a:xfrm>
            <a:off x="5251450" y="3800475"/>
            <a:ext cx="2663825" cy="2919413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17208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13"/>
          <p:cNvSpPr txBox="1">
            <a:spLocks noChangeArrowheads="1"/>
          </p:cNvSpPr>
          <p:nvPr/>
        </p:nvSpPr>
        <p:spPr bwMode="auto">
          <a:xfrm>
            <a:off x="3398838" y="260350"/>
            <a:ext cx="8640762" cy="1228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2">
              <a:lnSpc>
                <a:spcPct val="200000"/>
              </a:lnSpc>
              <a:buClr>
                <a:srgbClr val="00B050"/>
              </a:buClr>
              <a:defRPr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F, 77 aa, gastrectomy for gastric cancer</a:t>
            </a:r>
          </a:p>
          <a:p>
            <a:pPr marL="1257300" lvl="2" indent="-342900">
              <a:lnSpc>
                <a:spcPct val="200000"/>
              </a:lnSpc>
              <a:buClr>
                <a:srgbClr val="00B050"/>
              </a:buClr>
              <a:defRPr/>
            </a:pPr>
            <a:r>
              <a:rPr lang="it-IT" sz="2000" dirty="0">
                <a:latin typeface="Georgia" pitchFamily="18" charset="0"/>
              </a:rPr>
              <a:t> </a:t>
            </a:r>
          </a:p>
        </p:txBody>
      </p:sp>
      <p:pic>
        <p:nvPicPr>
          <p:cNvPr id="5" name="Picture 5" descr="C:\Users\elanza\Desktop\stoppa\I001004.JPG"/>
          <p:cNvPicPr>
            <a:picLocks noChangeAspect="1" noChangeArrowheads="1"/>
          </p:cNvPicPr>
          <p:nvPr/>
        </p:nvPicPr>
        <p:blipFill rotWithShape="1">
          <a:blip r:embed="rId2"/>
          <a:srcRect l="18679" t="10043" r="10432" b="7822"/>
          <a:stretch/>
        </p:blipFill>
        <p:spPr bwMode="auto">
          <a:xfrm>
            <a:off x="246063" y="692150"/>
            <a:ext cx="3262312" cy="3024188"/>
          </a:xfrm>
          <a:prstGeom prst="rect">
            <a:avLst/>
          </a:prstGeom>
          <a:noFill/>
          <a:ln>
            <a:solidFill>
              <a:srgbClr val="0000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6" descr="C:\Users\elanza\Desktop\stoppa\I001005.JPG"/>
          <p:cNvPicPr>
            <a:picLocks noChangeAspect="1" noChangeArrowheads="1"/>
          </p:cNvPicPr>
          <p:nvPr/>
        </p:nvPicPr>
        <p:blipFill>
          <a:blip r:embed="rId3"/>
          <a:srcRect l="11607" t="10042" r="11022"/>
          <a:stretch>
            <a:fillRect/>
          </a:stretch>
        </p:blipFill>
        <p:spPr bwMode="auto">
          <a:xfrm>
            <a:off x="2655888" y="1268413"/>
            <a:ext cx="3533775" cy="3286125"/>
          </a:xfrm>
          <a:prstGeom prst="rect">
            <a:avLst/>
          </a:prstGeom>
          <a:noFill/>
          <a:ln>
            <a:solidFill>
              <a:srgbClr val="0000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8" descr="C:\Users\elanza\Desktop\stoppa\I001007.JPG"/>
          <p:cNvPicPr>
            <a:picLocks noChangeAspect="1" noChangeArrowheads="1"/>
          </p:cNvPicPr>
          <p:nvPr/>
        </p:nvPicPr>
        <p:blipFill>
          <a:blip r:embed="rId4"/>
          <a:srcRect l="11607" t="10042" r="11022"/>
          <a:stretch>
            <a:fillRect/>
          </a:stretch>
        </p:blipFill>
        <p:spPr bwMode="auto">
          <a:xfrm>
            <a:off x="5148263" y="1806575"/>
            <a:ext cx="3651250" cy="3397250"/>
          </a:xfrm>
          <a:prstGeom prst="rect">
            <a:avLst/>
          </a:prstGeom>
          <a:noFill/>
          <a:ln>
            <a:solidFill>
              <a:srgbClr val="0000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9" descr="C:\Users\elanza\Desktop\stoppa\I001008.JPG"/>
          <p:cNvPicPr>
            <a:picLocks noChangeAspect="1" noChangeArrowheads="1"/>
          </p:cNvPicPr>
          <p:nvPr/>
        </p:nvPicPr>
        <p:blipFill>
          <a:blip r:embed="rId5"/>
          <a:srcRect l="11607" t="10042" r="11022"/>
          <a:stretch>
            <a:fillRect/>
          </a:stretch>
        </p:blipFill>
        <p:spPr bwMode="auto">
          <a:xfrm>
            <a:off x="371475" y="3143250"/>
            <a:ext cx="3033713" cy="2822575"/>
          </a:xfrm>
          <a:prstGeom prst="rect">
            <a:avLst/>
          </a:prstGeom>
          <a:noFill/>
          <a:ln>
            <a:solidFill>
              <a:srgbClr val="0000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13" descr="C:\Users\elanza\Desktop\stoppa\I001012.JPG"/>
          <p:cNvPicPr>
            <a:picLocks noChangeAspect="1" noChangeArrowheads="1"/>
          </p:cNvPicPr>
          <p:nvPr/>
        </p:nvPicPr>
        <p:blipFill>
          <a:blip r:embed="rId6"/>
          <a:srcRect l="12197" t="10042" r="10432"/>
          <a:stretch>
            <a:fillRect/>
          </a:stretch>
        </p:blipFill>
        <p:spPr bwMode="auto">
          <a:xfrm>
            <a:off x="2655888" y="3527425"/>
            <a:ext cx="3221037" cy="2995613"/>
          </a:xfrm>
          <a:prstGeom prst="rect">
            <a:avLst/>
          </a:prstGeom>
          <a:noFill/>
          <a:ln>
            <a:solidFill>
              <a:srgbClr val="0000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14" descr="C:\Users\elanza\Desktop\stoppa\I001013.JPG"/>
          <p:cNvPicPr>
            <a:picLocks noChangeAspect="1" noChangeArrowheads="1"/>
          </p:cNvPicPr>
          <p:nvPr/>
        </p:nvPicPr>
        <p:blipFill rotWithShape="1">
          <a:blip r:embed="rId7"/>
          <a:srcRect l="18839" t="14187" r="21016" b="11971"/>
          <a:stretch/>
        </p:blipFill>
        <p:spPr bwMode="auto">
          <a:xfrm>
            <a:off x="5651500" y="3759200"/>
            <a:ext cx="2986088" cy="2932113"/>
          </a:xfrm>
          <a:prstGeom prst="rect">
            <a:avLst/>
          </a:prstGeom>
          <a:noFill/>
          <a:ln>
            <a:solidFill>
              <a:srgbClr val="0000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22479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Line 2"/>
          <p:cNvSpPr>
            <a:spLocks noChangeShapeType="1"/>
          </p:cNvSpPr>
          <p:nvPr/>
        </p:nvSpPr>
        <p:spPr bwMode="auto">
          <a:xfrm>
            <a:off x="0" y="1196752"/>
            <a:ext cx="9144000" cy="0"/>
          </a:xfrm>
          <a:prstGeom prst="line">
            <a:avLst/>
          </a:prstGeom>
          <a:noFill/>
          <a:ln w="12700">
            <a:solidFill>
              <a:schemeClr val="accent5">
                <a:lumMod val="90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  <a:cs typeface="+mn-cs"/>
            </a:endParaRPr>
          </a:p>
        </p:txBody>
      </p:sp>
      <p:sp>
        <p:nvSpPr>
          <p:cNvPr id="3075" name="Text Box 6"/>
          <p:cNvSpPr txBox="1">
            <a:spLocks noChangeArrowheads="1"/>
          </p:cNvSpPr>
          <p:nvPr/>
        </p:nvSpPr>
        <p:spPr bwMode="auto">
          <a:xfrm>
            <a:off x="0" y="620688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3200" b="1" dirty="0">
                <a:solidFill>
                  <a:srgbClr val="00683A"/>
                </a:solidFill>
                <a:latin typeface="Georgia" pitchFamily="18" charset="0"/>
              </a:rPr>
              <a:t>Complicanze: lesioni linfatiche</a:t>
            </a:r>
          </a:p>
        </p:txBody>
      </p:sp>
      <p:sp>
        <p:nvSpPr>
          <p:cNvPr id="7" name="Line 2"/>
          <p:cNvSpPr>
            <a:spLocks noChangeShapeType="1"/>
          </p:cNvSpPr>
          <p:nvPr/>
        </p:nvSpPr>
        <p:spPr bwMode="auto">
          <a:xfrm>
            <a:off x="0" y="5949950"/>
            <a:ext cx="9144000" cy="0"/>
          </a:xfrm>
          <a:prstGeom prst="line">
            <a:avLst/>
          </a:prstGeom>
          <a:noFill/>
          <a:ln w="12700">
            <a:solidFill>
              <a:schemeClr val="accent5">
                <a:lumMod val="90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  <a:cs typeface="+mn-cs"/>
            </a:endParaRPr>
          </a:p>
        </p:txBody>
      </p:sp>
      <p:sp>
        <p:nvSpPr>
          <p:cNvPr id="3077" name="CasellaDiTesto 13"/>
          <p:cNvSpPr txBox="1">
            <a:spLocks noChangeArrowheads="1"/>
          </p:cNvSpPr>
          <p:nvPr/>
        </p:nvSpPr>
        <p:spPr bwMode="auto">
          <a:xfrm>
            <a:off x="-36512" y="1196752"/>
            <a:ext cx="80645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00100" lvl="1" indent="-342900">
              <a:lnSpc>
                <a:spcPct val="150000"/>
              </a:lnSpc>
              <a:buClr>
                <a:srgbClr val="00B050"/>
              </a:buClr>
              <a:buFontTx/>
              <a:buBlip>
                <a:blip r:embed="rId2"/>
              </a:buBlip>
            </a:pPr>
            <a:r>
              <a:rPr lang="it-IT" sz="2000" dirty="0">
                <a:solidFill>
                  <a:srgbClr val="000000"/>
                </a:solidFill>
                <a:latin typeface="Georgia" pitchFamily="18" charset="0"/>
              </a:rPr>
              <a:t>Lesioni linfatiche </a:t>
            </a:r>
          </a:p>
          <a:p>
            <a:pPr marL="1257300" lvl="2" indent="-342900">
              <a:lnSpc>
                <a:spcPct val="150000"/>
              </a:lnSpc>
              <a:buClr>
                <a:srgbClr val="00B050"/>
              </a:buClr>
              <a:buFontTx/>
              <a:buBlip>
                <a:blip r:embed="rId2"/>
              </a:buBlip>
            </a:pPr>
            <a:r>
              <a:rPr lang="it-IT" sz="2000" dirty="0" err="1">
                <a:solidFill>
                  <a:srgbClr val="000000"/>
                </a:solidFill>
                <a:latin typeface="Georgia" pitchFamily="18" charset="0"/>
              </a:rPr>
              <a:t>Intranodal</a:t>
            </a:r>
            <a:r>
              <a:rPr lang="it-IT" sz="2000" dirty="0">
                <a:solidFill>
                  <a:srgbClr val="000000"/>
                </a:solidFill>
                <a:latin typeface="Georgia" pitchFamily="18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Georgia" pitchFamily="18" charset="0"/>
              </a:rPr>
              <a:t>lymphangiography</a:t>
            </a:r>
            <a:endParaRPr lang="it-IT" sz="2000" dirty="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3080" name="Rettangolo 8"/>
          <p:cNvSpPr>
            <a:spLocks noChangeArrowheads="1"/>
          </p:cNvSpPr>
          <p:nvPr/>
        </p:nvSpPr>
        <p:spPr bwMode="auto">
          <a:xfrm>
            <a:off x="0" y="5949950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i="1" dirty="0" err="1">
                <a:solidFill>
                  <a:srgbClr val="000000"/>
                </a:solidFill>
                <a:latin typeface="Georgia" pitchFamily="18" charset="0"/>
              </a:rPr>
              <a:t>Kaas</a:t>
            </a:r>
            <a:r>
              <a:rPr lang="en-US" sz="1400" i="1" dirty="0">
                <a:solidFill>
                  <a:srgbClr val="000000"/>
                </a:solidFill>
                <a:latin typeface="Georgia" pitchFamily="18" charset="0"/>
              </a:rPr>
              <a:t> R. </a:t>
            </a:r>
            <a:r>
              <a:rPr lang="en-US" sz="1400" i="1" dirty="0" err="1">
                <a:solidFill>
                  <a:srgbClr val="000000"/>
                </a:solidFill>
                <a:latin typeface="Georgia" pitchFamily="18" charset="0"/>
              </a:rPr>
              <a:t>Eur</a:t>
            </a:r>
            <a:r>
              <a:rPr lang="en-US" sz="1400" i="1" dirty="0">
                <a:solidFill>
                  <a:srgbClr val="000000"/>
                </a:solidFill>
                <a:latin typeface="Georgia" pitchFamily="18" charset="0"/>
              </a:rPr>
              <a:t> J </a:t>
            </a:r>
            <a:r>
              <a:rPr lang="en-US" sz="1400" i="1" dirty="0" err="1">
                <a:solidFill>
                  <a:srgbClr val="000000"/>
                </a:solidFill>
                <a:latin typeface="Georgia" pitchFamily="18" charset="0"/>
              </a:rPr>
              <a:t>Surg</a:t>
            </a:r>
            <a:r>
              <a:rPr lang="en-US" sz="1400" i="1" dirty="0">
                <a:solidFill>
                  <a:srgbClr val="000000"/>
                </a:solidFill>
                <a:latin typeface="Georgia" pitchFamily="18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latin typeface="Georgia" pitchFamily="18" charset="0"/>
              </a:rPr>
              <a:t>Oncol</a:t>
            </a:r>
            <a:r>
              <a:rPr lang="en-US" sz="1400" i="1" dirty="0">
                <a:solidFill>
                  <a:srgbClr val="000000"/>
                </a:solidFill>
                <a:latin typeface="Georgia" pitchFamily="18" charset="0"/>
              </a:rPr>
              <a:t>. 2001 Mar;27(2):187-9. </a:t>
            </a:r>
            <a:r>
              <a:rPr lang="en-US" sz="1400" i="1" dirty="0" err="1">
                <a:solidFill>
                  <a:srgbClr val="000000"/>
                </a:solidFill>
                <a:latin typeface="Georgia" pitchFamily="18" charset="0"/>
              </a:rPr>
              <a:t>Chylous</a:t>
            </a:r>
            <a:r>
              <a:rPr lang="en-US" sz="1400" i="1" dirty="0">
                <a:solidFill>
                  <a:srgbClr val="000000"/>
                </a:solidFill>
                <a:latin typeface="Georgia" pitchFamily="18" charset="0"/>
              </a:rPr>
              <a:t> ascites after oncological abdominal surgery: incidence and treatment.</a:t>
            </a:r>
          </a:p>
          <a:p>
            <a:r>
              <a:rPr lang="en-US" sz="1400" i="1" dirty="0" err="1">
                <a:solidFill>
                  <a:srgbClr val="000000"/>
                </a:solidFill>
                <a:latin typeface="Georgia" pitchFamily="18" charset="0"/>
              </a:rPr>
              <a:t>Dinç</a:t>
            </a:r>
            <a:r>
              <a:rPr lang="en-US" sz="1400" i="1" dirty="0">
                <a:solidFill>
                  <a:srgbClr val="000000"/>
                </a:solidFill>
                <a:latin typeface="Georgia" pitchFamily="18" charset="0"/>
              </a:rPr>
              <a:t> H . </a:t>
            </a:r>
            <a:r>
              <a:rPr lang="en-US" sz="1400" i="1" dirty="0" err="1">
                <a:solidFill>
                  <a:srgbClr val="000000"/>
                </a:solidFill>
                <a:latin typeface="Georgia" pitchFamily="18" charset="0"/>
              </a:rPr>
              <a:t>Diagn</a:t>
            </a:r>
            <a:r>
              <a:rPr lang="en-US" sz="1400" i="1" dirty="0">
                <a:solidFill>
                  <a:srgbClr val="000000"/>
                </a:solidFill>
                <a:latin typeface="Georgia" pitchFamily="18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latin typeface="Georgia" pitchFamily="18" charset="0"/>
              </a:rPr>
              <a:t>Interv</a:t>
            </a:r>
            <a:r>
              <a:rPr lang="en-US" sz="1400" i="1" dirty="0">
                <a:solidFill>
                  <a:srgbClr val="000000"/>
                </a:solidFill>
                <a:latin typeface="Georgia" pitchFamily="18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latin typeface="Georgia" pitchFamily="18" charset="0"/>
              </a:rPr>
              <a:t>Radiol</a:t>
            </a:r>
            <a:r>
              <a:rPr lang="en-US" sz="1400" i="1" dirty="0">
                <a:solidFill>
                  <a:srgbClr val="000000"/>
                </a:solidFill>
                <a:latin typeface="Georgia" pitchFamily="18" charset="0"/>
              </a:rPr>
              <a:t>. 2015 Sep-Oct;21(5):419-22.  A novel technique in the treatment of retroperitoneal lymphatic leakage: direct percutaneous embolization through the leakage pouch. 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-36512" y="116632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3200" b="1" dirty="0">
                <a:solidFill>
                  <a:srgbClr val="00683A"/>
                </a:solidFill>
                <a:latin typeface="Georgia" pitchFamily="18" charset="0"/>
              </a:rPr>
              <a:t>CHIRURGIA GASTRICA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52936"/>
            <a:ext cx="2338046" cy="2922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852935"/>
            <a:ext cx="2338046" cy="2922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883411"/>
            <a:ext cx="2289283" cy="2861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6570490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Line 2"/>
          <p:cNvSpPr>
            <a:spLocks noChangeShapeType="1"/>
          </p:cNvSpPr>
          <p:nvPr/>
        </p:nvSpPr>
        <p:spPr bwMode="auto">
          <a:xfrm>
            <a:off x="0" y="1196752"/>
            <a:ext cx="9144000" cy="0"/>
          </a:xfrm>
          <a:prstGeom prst="line">
            <a:avLst/>
          </a:prstGeom>
          <a:noFill/>
          <a:ln w="12700">
            <a:solidFill>
              <a:schemeClr val="accent5">
                <a:lumMod val="90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  <a:cs typeface="+mn-cs"/>
            </a:endParaRPr>
          </a:p>
        </p:txBody>
      </p:sp>
      <p:sp>
        <p:nvSpPr>
          <p:cNvPr id="3075" name="Text Box 6"/>
          <p:cNvSpPr txBox="1">
            <a:spLocks noChangeArrowheads="1"/>
          </p:cNvSpPr>
          <p:nvPr/>
        </p:nvSpPr>
        <p:spPr bwMode="auto">
          <a:xfrm>
            <a:off x="0" y="620688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3200" b="1" dirty="0">
                <a:solidFill>
                  <a:srgbClr val="00683A"/>
                </a:solidFill>
                <a:latin typeface="Georgia" pitchFamily="18" charset="0"/>
              </a:rPr>
              <a:t>Complicanze: lesioni linfatiche</a:t>
            </a:r>
          </a:p>
        </p:txBody>
      </p:sp>
      <p:sp>
        <p:nvSpPr>
          <p:cNvPr id="7" name="Line 2"/>
          <p:cNvSpPr>
            <a:spLocks noChangeShapeType="1"/>
          </p:cNvSpPr>
          <p:nvPr/>
        </p:nvSpPr>
        <p:spPr bwMode="auto">
          <a:xfrm>
            <a:off x="0" y="5949950"/>
            <a:ext cx="9144000" cy="0"/>
          </a:xfrm>
          <a:prstGeom prst="line">
            <a:avLst/>
          </a:prstGeom>
          <a:noFill/>
          <a:ln w="12700">
            <a:solidFill>
              <a:schemeClr val="accent5">
                <a:lumMod val="90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  <a:cs typeface="+mn-cs"/>
            </a:endParaRPr>
          </a:p>
        </p:txBody>
      </p:sp>
      <p:sp>
        <p:nvSpPr>
          <p:cNvPr id="3077" name="CasellaDiTesto 13"/>
          <p:cNvSpPr txBox="1">
            <a:spLocks noChangeArrowheads="1"/>
          </p:cNvSpPr>
          <p:nvPr/>
        </p:nvSpPr>
        <p:spPr bwMode="auto">
          <a:xfrm>
            <a:off x="-36512" y="1196752"/>
            <a:ext cx="80645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00100" lvl="1" indent="-342900">
              <a:lnSpc>
                <a:spcPct val="150000"/>
              </a:lnSpc>
              <a:buClr>
                <a:srgbClr val="00B050"/>
              </a:buClr>
              <a:buFontTx/>
              <a:buBlip>
                <a:blip r:embed="rId2"/>
              </a:buBlip>
            </a:pPr>
            <a:r>
              <a:rPr lang="it-IT" sz="2000" dirty="0">
                <a:solidFill>
                  <a:srgbClr val="000000"/>
                </a:solidFill>
                <a:latin typeface="Georgia" pitchFamily="18" charset="0"/>
              </a:rPr>
              <a:t>Lesioni linfatiche </a:t>
            </a:r>
          </a:p>
          <a:p>
            <a:pPr marL="1257300" lvl="2" indent="-342900">
              <a:lnSpc>
                <a:spcPct val="150000"/>
              </a:lnSpc>
              <a:buClr>
                <a:srgbClr val="00B050"/>
              </a:buClr>
              <a:buFontTx/>
              <a:buBlip>
                <a:blip r:embed="rId2"/>
              </a:buBlip>
            </a:pPr>
            <a:r>
              <a:rPr lang="it-IT" sz="2000" dirty="0" err="1">
                <a:solidFill>
                  <a:srgbClr val="000000"/>
                </a:solidFill>
                <a:latin typeface="Georgia" pitchFamily="18" charset="0"/>
              </a:rPr>
              <a:t>Intranodal</a:t>
            </a:r>
            <a:r>
              <a:rPr lang="it-IT" sz="2000" dirty="0">
                <a:solidFill>
                  <a:srgbClr val="000000"/>
                </a:solidFill>
                <a:latin typeface="Georgia" pitchFamily="18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Georgia" pitchFamily="18" charset="0"/>
              </a:rPr>
              <a:t>lymphangiography</a:t>
            </a:r>
            <a:endParaRPr lang="it-IT" sz="2000" dirty="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3080" name="Rettangolo 8"/>
          <p:cNvSpPr>
            <a:spLocks noChangeArrowheads="1"/>
          </p:cNvSpPr>
          <p:nvPr/>
        </p:nvSpPr>
        <p:spPr bwMode="auto">
          <a:xfrm>
            <a:off x="0" y="5949950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i="1" dirty="0" err="1">
                <a:solidFill>
                  <a:srgbClr val="000000"/>
                </a:solidFill>
                <a:latin typeface="Georgia" pitchFamily="18" charset="0"/>
              </a:rPr>
              <a:t>Kaas</a:t>
            </a:r>
            <a:r>
              <a:rPr lang="en-US" sz="1400" i="1" dirty="0">
                <a:solidFill>
                  <a:srgbClr val="000000"/>
                </a:solidFill>
                <a:latin typeface="Georgia" pitchFamily="18" charset="0"/>
              </a:rPr>
              <a:t> R. </a:t>
            </a:r>
            <a:r>
              <a:rPr lang="en-US" sz="1400" i="1" dirty="0" err="1">
                <a:solidFill>
                  <a:srgbClr val="000000"/>
                </a:solidFill>
                <a:latin typeface="Georgia" pitchFamily="18" charset="0"/>
              </a:rPr>
              <a:t>Eur</a:t>
            </a:r>
            <a:r>
              <a:rPr lang="en-US" sz="1400" i="1" dirty="0">
                <a:solidFill>
                  <a:srgbClr val="000000"/>
                </a:solidFill>
                <a:latin typeface="Georgia" pitchFamily="18" charset="0"/>
              </a:rPr>
              <a:t> J </a:t>
            </a:r>
            <a:r>
              <a:rPr lang="en-US" sz="1400" i="1" dirty="0" err="1">
                <a:solidFill>
                  <a:srgbClr val="000000"/>
                </a:solidFill>
                <a:latin typeface="Georgia" pitchFamily="18" charset="0"/>
              </a:rPr>
              <a:t>Surg</a:t>
            </a:r>
            <a:r>
              <a:rPr lang="en-US" sz="1400" i="1" dirty="0">
                <a:solidFill>
                  <a:srgbClr val="000000"/>
                </a:solidFill>
                <a:latin typeface="Georgia" pitchFamily="18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latin typeface="Georgia" pitchFamily="18" charset="0"/>
              </a:rPr>
              <a:t>Oncol</a:t>
            </a:r>
            <a:r>
              <a:rPr lang="en-US" sz="1400" i="1" dirty="0">
                <a:solidFill>
                  <a:srgbClr val="000000"/>
                </a:solidFill>
                <a:latin typeface="Georgia" pitchFamily="18" charset="0"/>
              </a:rPr>
              <a:t>. 2001 Mar;27(2):187-9. </a:t>
            </a:r>
            <a:r>
              <a:rPr lang="en-US" sz="1400" i="1" dirty="0" err="1">
                <a:solidFill>
                  <a:srgbClr val="000000"/>
                </a:solidFill>
                <a:latin typeface="Georgia" pitchFamily="18" charset="0"/>
              </a:rPr>
              <a:t>Chylous</a:t>
            </a:r>
            <a:r>
              <a:rPr lang="en-US" sz="1400" i="1" dirty="0">
                <a:solidFill>
                  <a:srgbClr val="000000"/>
                </a:solidFill>
                <a:latin typeface="Georgia" pitchFamily="18" charset="0"/>
              </a:rPr>
              <a:t> ascites after oncological abdominal surgery: incidence and treatment.</a:t>
            </a:r>
          </a:p>
          <a:p>
            <a:r>
              <a:rPr lang="en-US" sz="1400" i="1" dirty="0" err="1">
                <a:solidFill>
                  <a:srgbClr val="000000"/>
                </a:solidFill>
                <a:latin typeface="Georgia" pitchFamily="18" charset="0"/>
              </a:rPr>
              <a:t>Dinç</a:t>
            </a:r>
            <a:r>
              <a:rPr lang="en-US" sz="1400" i="1" dirty="0">
                <a:solidFill>
                  <a:srgbClr val="000000"/>
                </a:solidFill>
                <a:latin typeface="Georgia" pitchFamily="18" charset="0"/>
              </a:rPr>
              <a:t> H . </a:t>
            </a:r>
            <a:r>
              <a:rPr lang="en-US" sz="1400" i="1" dirty="0" err="1">
                <a:solidFill>
                  <a:srgbClr val="000000"/>
                </a:solidFill>
                <a:latin typeface="Georgia" pitchFamily="18" charset="0"/>
              </a:rPr>
              <a:t>Diagn</a:t>
            </a:r>
            <a:r>
              <a:rPr lang="en-US" sz="1400" i="1" dirty="0">
                <a:solidFill>
                  <a:srgbClr val="000000"/>
                </a:solidFill>
                <a:latin typeface="Georgia" pitchFamily="18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latin typeface="Georgia" pitchFamily="18" charset="0"/>
              </a:rPr>
              <a:t>Interv</a:t>
            </a:r>
            <a:r>
              <a:rPr lang="en-US" sz="1400" i="1" dirty="0">
                <a:solidFill>
                  <a:srgbClr val="000000"/>
                </a:solidFill>
                <a:latin typeface="Georgia" pitchFamily="18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latin typeface="Georgia" pitchFamily="18" charset="0"/>
              </a:rPr>
              <a:t>Radiol</a:t>
            </a:r>
            <a:r>
              <a:rPr lang="en-US" sz="1400" i="1" dirty="0">
                <a:solidFill>
                  <a:srgbClr val="000000"/>
                </a:solidFill>
                <a:latin typeface="Georgia" pitchFamily="18" charset="0"/>
              </a:rPr>
              <a:t>. 2015 Sep-Oct;21(5):419-22.  A novel technique in the treatment of retroperitoneal lymphatic leakage: direct percutaneous embolization through the leakage pouch. 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-36512" y="116632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3200" b="1" dirty="0">
                <a:solidFill>
                  <a:srgbClr val="00683A"/>
                </a:solidFill>
                <a:latin typeface="Georgia" pitchFamily="18" charset="0"/>
              </a:rPr>
              <a:t>CHIRURGIA GASTRICA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76" y="3622174"/>
            <a:ext cx="3467844" cy="2327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468" y="3622174"/>
            <a:ext cx="3467844" cy="2327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760" y="1205463"/>
            <a:ext cx="3467844" cy="2327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6570490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Line 2"/>
          <p:cNvSpPr>
            <a:spLocks noChangeShapeType="1"/>
          </p:cNvSpPr>
          <p:nvPr/>
        </p:nvSpPr>
        <p:spPr bwMode="auto">
          <a:xfrm>
            <a:off x="0" y="1196752"/>
            <a:ext cx="9144000" cy="0"/>
          </a:xfrm>
          <a:prstGeom prst="line">
            <a:avLst/>
          </a:prstGeom>
          <a:noFill/>
          <a:ln w="12700">
            <a:solidFill>
              <a:schemeClr val="accent5">
                <a:lumMod val="90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  <a:cs typeface="+mn-cs"/>
            </a:endParaRPr>
          </a:p>
        </p:txBody>
      </p:sp>
      <p:sp>
        <p:nvSpPr>
          <p:cNvPr id="3075" name="Text Box 6"/>
          <p:cNvSpPr txBox="1">
            <a:spLocks noChangeArrowheads="1"/>
          </p:cNvSpPr>
          <p:nvPr/>
        </p:nvSpPr>
        <p:spPr bwMode="auto">
          <a:xfrm>
            <a:off x="0" y="620688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3200" b="1" dirty="0">
                <a:solidFill>
                  <a:srgbClr val="00683A"/>
                </a:solidFill>
                <a:latin typeface="Georgia" pitchFamily="18" charset="0"/>
              </a:rPr>
              <a:t>Complicanze: lesioni linfatiche</a:t>
            </a:r>
          </a:p>
        </p:txBody>
      </p:sp>
      <p:sp>
        <p:nvSpPr>
          <p:cNvPr id="7" name="Line 2"/>
          <p:cNvSpPr>
            <a:spLocks noChangeShapeType="1"/>
          </p:cNvSpPr>
          <p:nvPr/>
        </p:nvSpPr>
        <p:spPr bwMode="auto">
          <a:xfrm>
            <a:off x="0" y="6165304"/>
            <a:ext cx="9144000" cy="0"/>
          </a:xfrm>
          <a:prstGeom prst="line">
            <a:avLst/>
          </a:prstGeom>
          <a:noFill/>
          <a:ln w="12700">
            <a:solidFill>
              <a:schemeClr val="accent5">
                <a:lumMod val="90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  <a:cs typeface="+mn-cs"/>
            </a:endParaRPr>
          </a:p>
        </p:txBody>
      </p:sp>
      <p:sp>
        <p:nvSpPr>
          <p:cNvPr id="3080" name="Rettangolo 8"/>
          <p:cNvSpPr>
            <a:spLocks noChangeArrowheads="1"/>
          </p:cNvSpPr>
          <p:nvPr/>
        </p:nvSpPr>
        <p:spPr bwMode="auto">
          <a:xfrm>
            <a:off x="0" y="6218148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i="1" dirty="0" err="1">
                <a:solidFill>
                  <a:srgbClr val="000000"/>
                </a:solidFill>
                <a:latin typeface="Georgia" pitchFamily="18" charset="0"/>
              </a:rPr>
              <a:t>Dinç</a:t>
            </a:r>
            <a:r>
              <a:rPr lang="en-US" sz="1400" i="1" dirty="0">
                <a:solidFill>
                  <a:srgbClr val="000000"/>
                </a:solidFill>
                <a:latin typeface="Georgia" pitchFamily="18" charset="0"/>
              </a:rPr>
              <a:t> H . </a:t>
            </a:r>
            <a:r>
              <a:rPr lang="en-US" sz="1400" i="1" dirty="0" err="1">
                <a:solidFill>
                  <a:srgbClr val="000000"/>
                </a:solidFill>
                <a:latin typeface="Georgia" pitchFamily="18" charset="0"/>
              </a:rPr>
              <a:t>Diagn</a:t>
            </a:r>
            <a:r>
              <a:rPr lang="en-US" sz="1400" i="1" dirty="0">
                <a:solidFill>
                  <a:srgbClr val="000000"/>
                </a:solidFill>
                <a:latin typeface="Georgia" pitchFamily="18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latin typeface="Georgia" pitchFamily="18" charset="0"/>
              </a:rPr>
              <a:t>Interv</a:t>
            </a:r>
            <a:r>
              <a:rPr lang="en-US" sz="1400" i="1" dirty="0">
                <a:solidFill>
                  <a:srgbClr val="000000"/>
                </a:solidFill>
                <a:latin typeface="Georgia" pitchFamily="18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latin typeface="Georgia" pitchFamily="18" charset="0"/>
              </a:rPr>
              <a:t>Radiol</a:t>
            </a:r>
            <a:r>
              <a:rPr lang="en-US" sz="1400" i="1" dirty="0">
                <a:solidFill>
                  <a:srgbClr val="000000"/>
                </a:solidFill>
                <a:latin typeface="Georgia" pitchFamily="18" charset="0"/>
              </a:rPr>
              <a:t>. 2015 Sep-Oct;21(5):419-22.  A novel technique in the treatment of retroperitoneal lymphatic leakage: direct percutaneous embolization through the leakage pouch. 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-36512" y="116632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3200" b="1" dirty="0">
                <a:solidFill>
                  <a:srgbClr val="00683A"/>
                </a:solidFill>
                <a:latin typeface="Georgia" pitchFamily="18" charset="0"/>
              </a:rPr>
              <a:t>CHIRURGIA GASTRICA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542" y="1789311"/>
            <a:ext cx="4740002" cy="4371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38" y="2492896"/>
            <a:ext cx="4379180" cy="2204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asellaDiTesto 13"/>
          <p:cNvSpPr txBox="1">
            <a:spLocks noChangeArrowheads="1"/>
          </p:cNvSpPr>
          <p:nvPr/>
        </p:nvSpPr>
        <p:spPr bwMode="auto">
          <a:xfrm>
            <a:off x="-36512" y="1196752"/>
            <a:ext cx="8064500" cy="959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00100" lvl="1" indent="-342900">
              <a:lnSpc>
                <a:spcPct val="150000"/>
              </a:lnSpc>
              <a:buClr>
                <a:srgbClr val="00B050"/>
              </a:buClr>
              <a:buFontTx/>
              <a:buBlip>
                <a:blip r:embed="rId5"/>
              </a:buBlip>
            </a:pPr>
            <a:r>
              <a:rPr lang="it-IT" sz="2000" dirty="0">
                <a:solidFill>
                  <a:srgbClr val="000000"/>
                </a:solidFill>
                <a:latin typeface="Georgia" pitchFamily="18" charset="0"/>
              </a:rPr>
              <a:t>Lesioni linfatiche </a:t>
            </a:r>
          </a:p>
          <a:p>
            <a:pPr marL="1257300" lvl="2" indent="-342900">
              <a:lnSpc>
                <a:spcPct val="150000"/>
              </a:lnSpc>
              <a:buClr>
                <a:srgbClr val="00B050"/>
              </a:buClr>
              <a:buFontTx/>
              <a:buBlip>
                <a:blip r:embed="rId5"/>
              </a:buBlip>
            </a:pPr>
            <a:r>
              <a:rPr lang="it-IT" sz="2000" dirty="0" err="1">
                <a:solidFill>
                  <a:srgbClr val="000000"/>
                </a:solidFill>
                <a:latin typeface="Georgia" pitchFamily="18" charset="0"/>
              </a:rPr>
              <a:t>Glue</a:t>
            </a:r>
            <a:r>
              <a:rPr lang="it-IT" sz="2000" dirty="0">
                <a:solidFill>
                  <a:srgbClr val="000000"/>
                </a:solidFill>
                <a:latin typeface="Georgia" pitchFamily="18" charset="0"/>
              </a:rPr>
              <a:t> – coil </a:t>
            </a:r>
            <a:r>
              <a:rPr lang="it-IT" sz="2000" dirty="0" err="1">
                <a:solidFill>
                  <a:srgbClr val="000000"/>
                </a:solidFill>
                <a:latin typeface="Georgia" pitchFamily="18" charset="0"/>
              </a:rPr>
              <a:t>embolization</a:t>
            </a:r>
            <a:endParaRPr lang="it-IT" sz="2000" dirty="0">
              <a:solidFill>
                <a:srgbClr val="0000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097158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0" y="404813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3200" b="1" dirty="0">
                <a:solidFill>
                  <a:srgbClr val="00683A"/>
                </a:solidFill>
                <a:latin typeface="Georgia" pitchFamily="18" charset="0"/>
              </a:rPr>
              <a:t>Massima comprensione per il paziente complicato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748" y="2060848"/>
            <a:ext cx="4536504" cy="3780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75153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2"/>
          <p:cNvSpPr>
            <a:spLocks noChangeShapeType="1"/>
          </p:cNvSpPr>
          <p:nvPr/>
        </p:nvSpPr>
        <p:spPr bwMode="auto">
          <a:xfrm>
            <a:off x="0" y="5949950"/>
            <a:ext cx="9144000" cy="0"/>
          </a:xfrm>
          <a:prstGeom prst="line">
            <a:avLst/>
          </a:prstGeom>
          <a:noFill/>
          <a:ln w="12700">
            <a:solidFill>
              <a:schemeClr val="accent5">
                <a:lumMod val="90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  <a:cs typeface="+mn-cs"/>
            </a:endParaRPr>
          </a:p>
        </p:txBody>
      </p:sp>
      <p:sp>
        <p:nvSpPr>
          <p:cNvPr id="3080" name="Rettangolo 8"/>
          <p:cNvSpPr>
            <a:spLocks noChangeArrowheads="1"/>
          </p:cNvSpPr>
          <p:nvPr/>
        </p:nvSpPr>
        <p:spPr bwMode="auto">
          <a:xfrm>
            <a:off x="0" y="594995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i="1" dirty="0" err="1">
                <a:solidFill>
                  <a:srgbClr val="000000"/>
                </a:solidFill>
                <a:latin typeface="Georgia" pitchFamily="18" charset="0"/>
              </a:rPr>
              <a:t>Laganà</a:t>
            </a:r>
            <a:r>
              <a:rPr lang="en-US" sz="1400" i="1" dirty="0">
                <a:solidFill>
                  <a:srgbClr val="000000"/>
                </a:solidFill>
                <a:latin typeface="Georgia" pitchFamily="18" charset="0"/>
              </a:rPr>
              <a:t> , </a:t>
            </a:r>
            <a:r>
              <a:rPr lang="en-US" sz="1400" i="1" dirty="0" err="1">
                <a:solidFill>
                  <a:srgbClr val="000000"/>
                </a:solidFill>
                <a:latin typeface="Georgia" pitchFamily="18" charset="0"/>
              </a:rPr>
              <a:t>Carrafiello</a:t>
            </a:r>
            <a:r>
              <a:rPr lang="en-US" sz="1400" i="1" dirty="0">
                <a:solidFill>
                  <a:srgbClr val="000000"/>
                </a:solidFill>
                <a:latin typeface="Georgia" pitchFamily="18" charset="0"/>
              </a:rPr>
              <a:t>, 2008.  Image-guided percutaneous treatment of abdominal-pelvic abscesses: a 5-year experience. </a:t>
            </a:r>
            <a:r>
              <a:rPr lang="en-US" sz="1400" i="1" dirty="0" err="1">
                <a:solidFill>
                  <a:srgbClr val="000000"/>
                </a:solidFill>
                <a:latin typeface="Georgia" pitchFamily="18" charset="0"/>
              </a:rPr>
              <a:t>Radiol</a:t>
            </a:r>
            <a:r>
              <a:rPr lang="en-US" sz="1400" i="1" dirty="0">
                <a:solidFill>
                  <a:srgbClr val="000000"/>
                </a:solidFill>
                <a:latin typeface="Georgia" pitchFamily="18" charset="0"/>
              </a:rPr>
              <a:t> Med</a:t>
            </a:r>
          </a:p>
        </p:txBody>
      </p:sp>
      <p:sp>
        <p:nvSpPr>
          <p:cNvPr id="11" name="CasellaDiTesto 13"/>
          <p:cNvSpPr txBox="1">
            <a:spLocks noChangeArrowheads="1"/>
          </p:cNvSpPr>
          <p:nvPr/>
        </p:nvSpPr>
        <p:spPr bwMode="auto">
          <a:xfrm>
            <a:off x="0" y="4077072"/>
            <a:ext cx="9107488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00100" lvl="1" indent="-342900">
              <a:lnSpc>
                <a:spcPct val="150000"/>
              </a:lnSpc>
              <a:buClr>
                <a:srgbClr val="00B050"/>
              </a:buClr>
              <a:buFontTx/>
              <a:buBlip>
                <a:blip r:embed="rId2"/>
              </a:buBlip>
            </a:pPr>
            <a:r>
              <a:rPr lang="it-IT" sz="2000" dirty="0">
                <a:solidFill>
                  <a:srgbClr val="000000"/>
                </a:solidFill>
                <a:latin typeface="Georgia" pitchFamily="18" charset="0"/>
              </a:rPr>
              <a:t>Appannaggio del RI è il posizionamento, sotto guida TC o ecografica,  di cateteri di drenaggio.   In prima istanza per raccolte addominali, più raramente per componenti reattive pleuriche.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72816"/>
            <a:ext cx="2573337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Line 2"/>
          <p:cNvSpPr>
            <a:spLocks noChangeShapeType="1"/>
          </p:cNvSpPr>
          <p:nvPr/>
        </p:nvSpPr>
        <p:spPr bwMode="auto">
          <a:xfrm>
            <a:off x="0" y="1484784"/>
            <a:ext cx="9144000" cy="0"/>
          </a:xfrm>
          <a:prstGeom prst="line">
            <a:avLst/>
          </a:prstGeom>
          <a:noFill/>
          <a:ln w="12700">
            <a:solidFill>
              <a:schemeClr val="accent5">
                <a:lumMod val="90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  <a:cs typeface="+mn-cs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0" y="692696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3200" b="1" dirty="0">
                <a:solidFill>
                  <a:srgbClr val="00683A"/>
                </a:solidFill>
                <a:latin typeface="Georgia" pitchFamily="18" charset="0"/>
              </a:rPr>
              <a:t>Complicanze e loro gestione</a:t>
            </a: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-36512" y="116632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3200" b="1" dirty="0">
                <a:solidFill>
                  <a:srgbClr val="00683A"/>
                </a:solidFill>
                <a:latin typeface="Georgia" pitchFamily="18" charset="0"/>
              </a:rPr>
              <a:t>CHIRURGIA GASTRICA</a:t>
            </a:r>
          </a:p>
        </p:txBody>
      </p:sp>
      <p:sp>
        <p:nvSpPr>
          <p:cNvPr id="15" name="CasellaDiTesto 13"/>
          <p:cNvSpPr txBox="1">
            <a:spLocks noChangeArrowheads="1"/>
          </p:cNvSpPr>
          <p:nvPr/>
        </p:nvSpPr>
        <p:spPr bwMode="auto">
          <a:xfrm>
            <a:off x="-36512" y="1628800"/>
            <a:ext cx="8064500" cy="497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00100" lvl="1" indent="-342900">
              <a:lnSpc>
                <a:spcPct val="150000"/>
              </a:lnSpc>
              <a:buClr>
                <a:srgbClr val="00B050"/>
              </a:buClr>
              <a:buFontTx/>
              <a:buBlip>
                <a:blip r:embed="rId2"/>
              </a:buBlip>
            </a:pPr>
            <a:r>
              <a:rPr lang="it-IT" sz="2000" dirty="0">
                <a:solidFill>
                  <a:srgbClr val="000000"/>
                </a:solidFill>
                <a:latin typeface="Georgia" pitchFamily="18" charset="0"/>
              </a:rPr>
              <a:t>Formazione di raccolte fluide</a:t>
            </a:r>
          </a:p>
        </p:txBody>
      </p:sp>
    </p:spTree>
    <p:extLst>
      <p:ext uri="{BB962C8B-B14F-4D97-AF65-F5344CB8AC3E}">
        <p14:creationId xmlns:p14="http://schemas.microsoft.com/office/powerpoint/2010/main" val="1786398466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C9475C-9959-4256-8F87-869D647AF8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79912" y="1700808"/>
            <a:ext cx="4670816" cy="140962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Grazie</a:t>
            </a:r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!</a:t>
            </a:r>
            <a:b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b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en-US" sz="21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info@giovannimauri.com</a:t>
            </a:r>
            <a:endParaRPr lang="en-US" sz="2100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Google Shape;326;p1"/>
          <p:cNvSpPr txBox="1"/>
          <p:nvPr/>
        </p:nvSpPr>
        <p:spPr>
          <a:xfrm>
            <a:off x="2699792" y="5445224"/>
            <a:ext cx="5128215" cy="1135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C00000"/>
              </a:buClr>
              <a:buSzPts val="1275"/>
            </a:pPr>
            <a:r>
              <a:rPr lang="it-IT" sz="1500" dirty="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Giovanni Mauri, MD</a:t>
            </a:r>
            <a:endParaRPr dirty="0"/>
          </a:p>
          <a:p>
            <a:pPr>
              <a:lnSpc>
                <a:spcPct val="90000"/>
              </a:lnSpc>
              <a:spcBef>
                <a:spcPts val="450"/>
              </a:spcBef>
              <a:buClr>
                <a:srgbClr val="C00000"/>
              </a:buClr>
              <a:buSzPts val="1275"/>
            </a:pPr>
            <a:r>
              <a:rPr lang="it-IT" sz="1500" dirty="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Unit of </a:t>
            </a:r>
            <a:r>
              <a:rPr lang="it-IT" sz="1500" dirty="0" err="1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Diagnostic</a:t>
            </a:r>
            <a:r>
              <a:rPr lang="it-IT" sz="1500" dirty="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 and </a:t>
            </a:r>
            <a:r>
              <a:rPr lang="it-IT" sz="1500" dirty="0" err="1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Interventional</a:t>
            </a:r>
            <a:r>
              <a:rPr lang="it-IT" sz="1500" dirty="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 </a:t>
            </a:r>
            <a:r>
              <a:rPr lang="it-IT" sz="1500" dirty="0" err="1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Radiology</a:t>
            </a:r>
            <a:endParaRPr lang="it-IT" sz="1500" dirty="0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>
              <a:lnSpc>
                <a:spcPct val="90000"/>
              </a:lnSpc>
              <a:spcBef>
                <a:spcPts val="450"/>
              </a:spcBef>
              <a:buClr>
                <a:srgbClr val="C00000"/>
              </a:buClr>
              <a:buSzPts val="1275"/>
            </a:pPr>
            <a:r>
              <a:rPr lang="it-IT" sz="1500" dirty="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IRCCS Ospedale Galeazzi – Sant’Ambrogio</a:t>
            </a:r>
          </a:p>
          <a:p>
            <a:pPr>
              <a:lnSpc>
                <a:spcPct val="90000"/>
              </a:lnSpc>
              <a:spcBef>
                <a:spcPts val="450"/>
              </a:spcBef>
              <a:buClr>
                <a:srgbClr val="C00000"/>
              </a:buClr>
              <a:buSzPts val="1275"/>
            </a:pPr>
            <a:r>
              <a:rPr lang="it-IT" sz="1500" dirty="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Milan, </a:t>
            </a:r>
            <a:r>
              <a:rPr lang="it-IT" sz="1500" dirty="0" err="1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Italy</a:t>
            </a:r>
            <a:r>
              <a:rPr lang="it-IT" sz="1500" dirty="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 </a:t>
            </a:r>
            <a:endParaRPr sz="1950" dirty="0">
              <a:solidFill>
                <a:srgbClr val="FFFFFF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621" y="5663762"/>
            <a:ext cx="1374188" cy="698358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72FB97B8-B3B8-48FD-87FF-827140788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277340"/>
            <a:ext cx="3578662" cy="491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891753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-1825" y="4653136"/>
            <a:ext cx="9144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8800" b="1" dirty="0">
                <a:solidFill>
                  <a:srgbClr val="00683A"/>
                </a:solidFill>
                <a:latin typeface="Georgia" pitchFamily="18" charset="0"/>
              </a:rPr>
              <a:t>Grazie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8" t="27869" r="19375" b="6909"/>
          <a:stretch/>
        </p:blipFill>
        <p:spPr bwMode="auto">
          <a:xfrm>
            <a:off x="2273300" y="692696"/>
            <a:ext cx="4787900" cy="4042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298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7"/>
          <p:cNvSpPr txBox="1">
            <a:spLocks noChangeArrowheads="1"/>
          </p:cNvSpPr>
          <p:nvPr/>
        </p:nvSpPr>
        <p:spPr bwMode="auto">
          <a:xfrm>
            <a:off x="0" y="5876925"/>
            <a:ext cx="9144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00683A"/>
                </a:solidFill>
                <a:latin typeface="Georgia" pitchFamily="18" charset="0"/>
              </a:rPr>
              <a:t>Golfieri, Cappelli Tech coloproctol (2007) 11:197–208</a:t>
            </a:r>
          </a:p>
        </p:txBody>
      </p:sp>
      <p:sp>
        <p:nvSpPr>
          <p:cNvPr id="3075" name="Text Box 8"/>
          <p:cNvSpPr txBox="1">
            <a:spLocks noChangeArrowheads="1"/>
          </p:cNvSpPr>
          <p:nvPr/>
        </p:nvSpPr>
        <p:spPr bwMode="auto">
          <a:xfrm>
            <a:off x="755650" y="1125538"/>
            <a:ext cx="7343775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it-IT" altLang="it-IT" sz="2400">
              <a:latin typeface="Georgia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altLang="it-IT" sz="2400">
                <a:latin typeface="Georgia" pitchFamily="18" charset="0"/>
              </a:rPr>
              <a:t> Rischio infettivo 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altLang="it-IT" sz="2400">
                <a:latin typeface="Georgia" pitchFamily="18" charset="0"/>
              </a:rPr>
              <a:t> Possibilità di esame colturale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altLang="it-IT" sz="2400">
                <a:latin typeface="Georgia" pitchFamily="18" charset="0"/>
              </a:rPr>
              <a:t>Tutela delle anastomosi chirurgiche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altLang="it-IT" sz="2400">
                <a:latin typeface="Georgia" pitchFamily="18" charset="0"/>
              </a:rPr>
              <a:t> Sollievo dei sintomi</a:t>
            </a:r>
          </a:p>
        </p:txBody>
      </p:sp>
      <p:sp>
        <p:nvSpPr>
          <p:cNvPr id="4100" name="Line 2"/>
          <p:cNvSpPr>
            <a:spLocks noChangeShapeType="1"/>
          </p:cNvSpPr>
          <p:nvPr/>
        </p:nvSpPr>
        <p:spPr bwMode="auto">
          <a:xfrm>
            <a:off x="0" y="1125538"/>
            <a:ext cx="9144000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101" name="Line 3"/>
          <p:cNvSpPr>
            <a:spLocks noChangeShapeType="1"/>
          </p:cNvSpPr>
          <p:nvPr/>
        </p:nvSpPr>
        <p:spPr bwMode="auto">
          <a:xfrm flipV="1">
            <a:off x="395288" y="5732463"/>
            <a:ext cx="8424862" cy="0"/>
          </a:xfrm>
          <a:prstGeom prst="line">
            <a:avLst/>
          </a:prstGeom>
          <a:noFill/>
          <a:ln w="127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0" y="404813"/>
            <a:ext cx="91440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2800" b="1">
                <a:solidFill>
                  <a:srgbClr val="00683A"/>
                </a:solidFill>
                <a:latin typeface="Georgia" pitchFamily="18" charset="0"/>
              </a:rPr>
              <a:t>INDICAZIONI</a:t>
            </a:r>
            <a:endParaRPr lang="it-IT" altLang="it-IT" sz="2400" b="1">
              <a:solidFill>
                <a:srgbClr val="00683A"/>
              </a:solidFill>
              <a:latin typeface="Georgia" pitchFamily="18" charset="0"/>
            </a:endParaRPr>
          </a:p>
        </p:txBody>
      </p:sp>
      <p:pic>
        <p:nvPicPr>
          <p:cNvPr id="4103" name="Picture 2" descr="http://insights.sererra.com/Portals/107657/images/Liquidation-Checkli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3213100"/>
            <a:ext cx="3262313" cy="244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53031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Line 2"/>
          <p:cNvSpPr>
            <a:spLocks noChangeShapeType="1"/>
          </p:cNvSpPr>
          <p:nvPr/>
        </p:nvSpPr>
        <p:spPr bwMode="auto">
          <a:xfrm>
            <a:off x="0" y="1125538"/>
            <a:ext cx="9144000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147" name="Line 3"/>
          <p:cNvSpPr>
            <a:spLocks noChangeShapeType="1"/>
          </p:cNvSpPr>
          <p:nvPr/>
        </p:nvSpPr>
        <p:spPr bwMode="auto">
          <a:xfrm flipV="1">
            <a:off x="395288" y="5732463"/>
            <a:ext cx="8424862" cy="0"/>
          </a:xfrm>
          <a:prstGeom prst="line">
            <a:avLst/>
          </a:prstGeom>
          <a:noFill/>
          <a:ln w="127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148" name="Text Box 6"/>
          <p:cNvSpPr txBox="1">
            <a:spLocks noChangeArrowheads="1"/>
          </p:cNvSpPr>
          <p:nvPr/>
        </p:nvSpPr>
        <p:spPr bwMode="auto">
          <a:xfrm>
            <a:off x="0" y="1773238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4000" b="1">
                <a:solidFill>
                  <a:srgbClr val="00683A"/>
                </a:solidFill>
                <a:latin typeface="Georgia" pitchFamily="18" charset="0"/>
              </a:rPr>
              <a:t>TC o US?</a:t>
            </a:r>
            <a:endParaRPr lang="it-IT" altLang="it-IT" sz="3600" b="1">
              <a:solidFill>
                <a:srgbClr val="00683A"/>
              </a:solidFill>
              <a:latin typeface="Georgia" pitchFamily="18" charset="0"/>
            </a:endParaRPr>
          </a:p>
        </p:txBody>
      </p:sp>
      <p:sp>
        <p:nvSpPr>
          <p:cNvPr id="6149" name="AutoShape 2" descr="data:image/jpeg;base64,/9j/4AAQSkZJRgABAQAAAQABAAD/2wCEAAkGBhQSERQTEhMVEBUUFxQUEhcVFBQSFBQUFRAVFBcUFRQXHCYeFxkjGRQVHy8hIycpLSwsFR4xNTAqNSYtLCkBCQoKDgwOGg8PGiwkHyQpKS0qLCwtKSktKiksKSksLCwsKSwtLCwpLCosLCksLSwsKSksKSwsLCwsKSwsLCkpLP/AABEIAOAA4QMBIgACEQEDEQH/xAAcAAEAAgMBAQEAAAAAAAAAAAAABQYDBAcCAQj/xABIEAABAwICBgUJBQUHAwUAAAABAAIDBBEFIQYSMUFRcRMiYYGRBzJCUmJyobHBFCMzU9EkQ4KS8BU0Y3Oi4fGTssIWF1R00v/EABsBAAIDAQEBAAAAAAAAAAAAAAACAQMEBQYH/8QAMREAAgECBAMHAwQDAQAAAAAAAAECAxEEEiExQVFxBRMiQmGB0TLB8JGhsfEUI+FS/9oADAMBAAIRAxEAPwDuKIiACIiACIiACIiACIiACIovEdJ6eA2klbf1W9d3eG7O9Q3YaMXJ2SJRFU5PKVTDY2V38LR83L4zyl0x2tlH8LT8nJc8eZb/AI1X/wAstqKtx+UGkPpubzY76LYbprRn98Bza/8ARTmXMV0ai8r/AEJxFBu01pB++B5Nf+i15PKDSD03O5MP1RmXMFRqPyv9CyIqofKTS8JD/C3/APSz0/lApHGxc5nvNNvEXRnjzJeHqryssiLDS1jJG60b2vHFpBCzJikIiIAIiIAIiIAIiIAIiIAIiIAIiIAIiIALDV1bImF8jgxrdpP9bVgxXGI6dmvI63Aek48AFyjSnS19Q67jqMHmsByHaeJ7VXOaia8NhZ13psSmk+nz5bshJij2XGT3czuHYFSnVdzxWprulOWTfmpOlwqwzWJzcmemp4anQjYwgr6pFtCENAEE3iR10ut52HrwaAo1DwmpdLra+wlffsSCfCaTnLUnrS3YpZ1CtCtw7JQ7jwyN6m9o5pU+J4dG6x9IbnDgRvXZ8Ax1lVEHtyOxzd4K/Nbrxvur7oRpJ0MrXX6jrB47OPd+qto1eDOf2ngVbvIHakXiKQOAI2Fe1tPMhERABERABERABERABERABEUBpDphFS3b+JJ6oPm+8d3LaobS3HhCU3lirk7JIGglxDQNpJsBzKqOO+UKOO7YB0jvWPmDlvd8lRce0tlnN5H2buaMmju38yq4at8ptGO9Zp1+CO3huym/FU/4SmM6QukcXSOL3H+rAbgtClwySY3cLDcFLYVo2B1n5ntUjPiLI+qwax7FRZvVnVUo01lpo8UeChozyW0Wxs2kd5VaxPSS3nPt7Ldqr1TpET5re8m6MyQKjOerOhOxSEekF5/tiH1guYvxR57O5YzWP4pe8LVhFxZ1VlbE7Y4eKyiNp2ELkorXDeVtU+Oys2PKO89AeD5SOnupliMCqNDpw8ZPGsOKsVFpJFLsNjwKZSTKJ0KkN0bLolrTwLbdKNxWJzrpipXKnjVBvWlg1XqnVKtOIU9wVTauIxvuFTLwu50ab72DgzvHk/x3pYejceszLm3cforcuCaLaQmGRsjd3nDiN4XcMLxJk8bZGG4I/oHtXQpzzI8hjcO6NR8mbaIitMIREQAREQAREQARFW9NdJfssWqw/evB1fZbvf8Ap/sobSV2WU6cqklGO7I/TTTXobwwHr7HvHoeyPa7d3PZyjEMXzOdye/NYMTxQknO/FaeH0hleubUquT0PZ4PAQoQvI26GhfO652K4UWHMhbd1hZfaKlbDHrOysoLG8dAGs/Z6DOPaVKWUWpUdV2Wxu4pjmRN+jYPF3JU7ENIHP6sfUb/AKitV8klTJx+DWj6KyYRo+1g1sstr3ZAe7fZzUayGtGktdyDo8Akfm7q373Hu/VT9Hoe3e3+bM+GxbkOIgktpYjUO2F56sQPa47e5bQwWok/GqSwepCNQctY5lMooqnWlxdjENG4mjrFreZDVikoKMbZIv52/qsk2DUMR+9c0u/xJSXeF/ovrZsPGxsX/ScfjqprdCrO+cjTdgVI/wA2Vl+yRv6rVqdBsrxvvzzHiFLhuHSZfs9+6M/Re/8A0tF50EkkB3GN5LfA7fFRkvwHWIcfM11RSK3AZYvOabcRmFpNeR2LoEhqofPa2sj3lo1ZQPd2FapwumrATEdV484W1XtPtNVbhyNcMVZXltzXwV6h0gezInWCtmE4i2YZHPgqfiuASQG5F2+sNnfwWLCsRMUgcNl8x2JVJxepbOlCrG8NzolRBkqtjNHe6udPKJYw5uYIuoHFYdqtkrow0ZuMin09QY3div2hemhp3jPWjd57f/IdvzVIrKfNasMzmG4VcJuDNmIw0MTDU/UtFWslYHxuDmuFwQs64toDpqYHhrjeJx649U+sPquzxyBwBBuDmD2LpQmpq6PFYnDSw88sj0iInMwREQAREQBiqqlsbHPcbNaC4nsAXB9MNIXTyveTm45D1WjY3wXRPKbjmpGIGnN3Xk90eaO8i/cFxKtqNZxKxYmp5Ueo7Ewd/wDbIx31irroxhgDdYqq4RSa8gCuuLVHQQBgyLsu7es1NcWdrGT2pxI3HsaGZ9BuTR6xVNGvUy/Pg0L7itYXv1RsGQ7SrDgeHtjjLnmzW9aQ8TwT7sy6Uo+pno6SOni139Vg/mkdy38lv0uEPqbPqAY4trIAbXG4yHfyX3B6EzvFTMLNH93jOxrfzHDiVudI6qJDCY4ASHPGTpiMi2M7mcXb9ysSMkpO+m/F8j2cRAPRU0Ylc3IhtmxR9j37AewXK+jBnyZ1Ern/AOHGTFHyNus7vKkaambG0MY0MaNgAsFlUlN7bGrS4ZFH+HGxnJoB8dq2V9XxSG5imp2uFnNa4cHNDh8VHSaORXvHrU7uMTizxb5p8FKlfCoBNohnTVEPnj7UwekwasoHEx7Hfw+CxVGHw1QE0L9SQebIzJwPqvH0OanVFV+FkOM0FmS+kNjJgPReOPB20IGTs7rRmtSYiXO+z1bQ2Qjqu9CUcW9vZ/wqjpJgv2eTLzHZt7OIVzc2OthIILHNNiNkkMg+vzCjZ2OqIpKeb8eHNp/Mb6Lxz2HmklG6NVCrllfbmvujX0Hxix6FxyObfqFN45T2F1zmCZ0bwRkWn4grptJUippw4bbZ9h3pYO6sW4mGWaqLjv1KTVbVpvZdSmJU+q4qNKrZrpu60MVLOY3jgu3+TPSLpI+gcblguztbw7vquHVAVm0Jxswyxvv5pGt2tORHgraE8srGHtTDKtSzLdH6FReIpA5ocMwQCF7XSPFBERABeZJA0EnIAEk8ABcr0q/pxiHRUj7GxktGORzd8AfFQ3ZXHpwc5KK4nI9NMZM0skh9Mm3Y0ZNHgAqg1t1I41Nd9lgghXIm80j6LhoKlSSRYtD6G5LjuWnpfiV5HAeiNUc1YsBi6On1uwlc9xip1nk8SSrNopGJPPVlJ8DFhUOtIN9tnPcreyk6aZlMPw4gJJ/ad6LCoHRpobrSO2MBee4K3aLxdHTGaTIya00h9nMj4C/engijESsbOIkyvFMzJtg6cjK0ewRjgXfIFS8cYaA1oAAFgBkABsAUbo/CejMrx15z0ruwHzG8g23xUon9TG9PCERFJAXxfV5e8AEkgAbScgO9ABfCo6XSSmbtnZ3HW+S2KzEWRxGVzupYEEZ3vstxuouNllyNgryVDHHZnfh0kh4F7mx/NZMCxZ8/Sa8YYGO1QWu1muOesAd9ssxxRcnI7XMWLxmF/wBqYMhZtQ0elH69vWbt5XTHouqyqizdF1svTiPnN5WN/FS72ggg5g5EcQdyiMAOr0tM7PoXWbffC8XZ8LjuR6EJ28XL+CpaU0YEjZWeZMA9vMjNSegmJWe6InJwuOe9ea2jvSzRHM0sh1ePRuNx8CfBQWB1GpPGfaA7jkqHpK51o/7KTj+c1+xatIYbOKrsjVbNImXsVWpI1M9xMO/CR8694XNquXmpC14XWcq07M2Sjmg0fo3QHEumo2XNyzqHu2fCysa5p5IcQv0sd9oa8d2R+i6WurB3imeAxVPu60o+oRETmYKgeVGq/CZwDnnvIA+RV/XM/Kifvm/5Q/73qqs/Ab+z43ro5TOdaQrehiyWlEOsealqZlwuWj3VR2SRZag6lIfcHyXL6p1yun4t/dHe79Fy2barZbowUPpk/UmaUWpJLbXuZGO91/ortjUdqdsLcukdFAORcAf9IKptIP2aL/7Ed/irti2ctKP8Yn+WJ5CsjsZaz8a6v9iWA4bNyEoobS+rLKV+qbF5awH3jn8LpnoZ4rM7GN2LyzuLaUNDGmzpn5tvvDG+lzXoYHOc3Vkt/Ya1g8AtwtFNTHVGUUZIHEtbfPmVo0+jwkja+SSUyuaHa4kc3VLhfqNBsAL8FBYnxWi6XEgqqfra/wBrjGbmlobKBvLSPO5FfdIJWz0Ej4zdpYHg+64Eg9uRWXRuvfJE4SG8kT3RPPEt2O8Fq0kFjW0483z2DgJYzcDsuFAy313XyblPQRupxqxsbrx7mtHnR8u1QmBRuqRDri0VO1oAP7yUDaexot3qY0Xm1qSE8G6v8pLfotmproodUPc2PWNmjZck57Nm3b2qfUVNq8Vvf5NLF6lz3imiNnPF5XflxbCfeOwKRpaVsbGsYNVrRYD9e1R2MYe4kTw5TR7t0jN7HfRbWG4k2eMPbluc07WOG1pRx1BrwLLtx6/mxtFQ9QdSuid+bG+M82EPHzKlyVD4t/eqP3pfDolIi49GY54v2qoZulp2u5lpLPkqHBk8dhHzXQqoft0XbBKD3OXP3D70+8f+5U1DpYN3/RfdHQ8Uj1o2nsVfqKewVrmivE3kPkoPEo7BPJGejK2hVKzatVu1bFUblYWtWfidhfSdI8kVRarA4scPkV2hcS8kUV6wHg15+AH1XbV06H0Hh+1UliGERFccwLnvlSps4n8Wub4G/wD5LoSrmnmH9JSkgXMZD+7Y7537lXUV4s14OeStFnAWGzzzU1QFRGKQ6kh7VtYdVLlLR2Pe1FmgpIt9Q3WpnD2fouWVLbFdUoJNaMjiFzbGafUlcO0q2XBmGh5om9SuvRPO+ORj/B1vqrti8n93l3NmjJ92RrmX/wBQVI0c67ZofXYbc7ZfGyt2GD7VQBvpampyew2afENKeOxmraSu+f8AP4yxKG0upS+kktmW2eP4Tc/C63cJrulhY85Eizxwe3Jw8QVtkJ90Z03CXQ0ontqKe4OUsduWs2x8DfwUbRaRMhjbFUazJYwGEajna+qLBzCBYggBGYfNSuP2donhcS7oi7VfGTt6MnIjs/5WwMcd/wDEqb+42382soLEraLVdTzo1TODZZHtLDNK6QNO0NOy43FMKdr1NTIM23jiB4mNvW+JXyQ1U41dUUjD5zi4PlI4NAybzUhR0jYmNYwWa0WH6k7yghu1292ROiZtFJH+XNKzu1r/AFK8tomzVNS2Ua9mRtZf0WPbc6vA629bD9HW673NlmjEjtZzWPDQXcdl1s0GFMhLizWLnW1nOcXuNtmZRYnMk209yNw/E+gJgqXhpjH3b3Gwkj3G59IbCtCrxSNk4lpndI55DZo2BxEg9YECwcP633tEsDXW1mtdbZcA25XX0C2zLlkixCkk72+AVDzdeuiH5UT3nm8ho+AUsSorR4dI6aoOyV1mf5cfVae83KkTZNnmql/bHO3RUxvzc+/yVCp85B2uHxKtVZWfcVM/57+jj/y2dUH5+CruBwa88Y9ofBUT1Z1MMssW+X2Xyzpzx1G8gqzpBPYWVjrpLADgFR8aqdZ5Csm7Iy4aOaVyKcLr0yFZoobqWwjB3TSMjYLucQB+p7FVGNzdVrKCuy/+R3CC0STEcGN57T9F01aOCYU2mgZE3Y0Zni7aT4reXThHLGx4bE1u+qynzCIiczheJYg5paRcOBBHEEWK9ogDg2meAGKV7D6J6p4tOYPgqhHIWFd/080e6eLpGC74wbje5m0jmNviuKYnh2dwuZXp5XdHt+y8aqtPLIlMBxPMAlR+mVB1hINhUTDMY3K1xvFTAW7wEkXmVjVVp91NTWxSsJq+ima7gc+Su+DziCqdHsjqPvYuGv6Te/6BUStpSxxB3Kz4O77VT9FrassRDonbw4bDy3J4Mz4iCtfh+WZY9b7PUG+UVQdu5k9vgHgeIUyoTDaxtXE+KZtpG9SZhyIPrN7L5g7islBXOicIJzc7IZDslHquO6QfFWmBpvR7omEKLy4qRD49y8XXxzkBUEnpeSl18JUgfCV5K+lR2JYr0ZEbB0kzvMYN3tPPotCglK5gxucu1aaM9eXzyPQi9Jx57BzXrFn9HEynhyfLaKMeqy1nPPYB80p4W0sb5pnaz3ZyO3uO5jBw3ALV6cwsfVzi0sg1Ymfls9Fg7TtKhjxV2re3qyE0uqGtMdOzzYmgd9t/bv71n0Fw/WlMh2MHxKrvWlkv5znnxJK6XguG9BCG7zm7mVVHxSudCq+6pZOL/Ga+N1Vg4qlHrO5q06S5MVdwyK5JUy1dhKLUKbkblNS7F2DQLRP7PH0sg+9eNnqN4czvVd8nejgkk6Z4u2M9UcXce75rqK10qdtWed7Qxbm+7j7hERaDkBERABERABcy090R6MmeJv3bj1wPQcd/un4eC6avMkYcC1wBBBBBzBB2ghJOCkrGjD4iVCeZe5+baujCxUFQ6neHbWnauhabaDmAmWIF0R2jaYydx9ngfHto/R7WuGRXOnBxZ7TD4qNandao38dwMTx9LFmbXy3qnUVY+CQObkQcxx4gq24JiZp39E83Y7zT9Fl0k0XbIDLFvzIHzRvqiL5Hkls9memTMqtWeB4hqWDfsePUeN47VI02IR1QME7OjlHnxu7PSjdvHaM1zprnwuyu0hTsOPMnaGzi5b5r2nVkYeLXJlMpqYd8PbmvktI+0U+WdXENmYE7Bw4SfNbFNjkUuTXgO3sd1HjsLXZqJpMYmYN1ZH6zbNmaPabsd3LK/EaSpyfqa3qyjUeDw630KfoZmn5l7r4/omrr0FER4A0fhSzRDdqyFzfB117/ALJm3VcneyI/RTqJePMlFq1uIxxC8j2s7CczybtK1HYI4/iVUxG8BzYh3loWu19FTm4LC/iCZpCeeZugFZ7a9D2a2afKFphYf3sg6xHsR/UrIGQ0bC5xJc/aT15ZXcBvPyCfbqib8GLoG/mT5Hm2IZnvUfVVsFIS8uNTUH03G5HujYwclF7DqLk7fsvu/wA6GeTaKmsswNzhh26vtO9Z/wAlUMbxl1TJc5AeaOA/VYsTxaSd2s88huCltGtGTK4PeLMGfNVN5tEdCnTjSWef9eiJDQ3BLffPHu3+aud7qPkkDQGtyAWKXFA0bVYkoqxiqSlVlmI3Sx2VlDYKzq963628pvu3LHh1Nq5dqVayuWzajRynadCqXUpI+0Bx5uz+qnlpYPBqQsbwa0eAAW6uitjxsneTYREUihERABERABERAHl7AQQQCDkQcwQdxC5jptoL0V5oBePa5u0x/q35LqC+OaCLEXByI4pJwUlZmnD4mdCWaPuj861tJrMtvGYW3o3jpH3b92Watmm+iv2d/SRj7p5yHqO26vLh/sub18Zjk1hsK5004M9jhqkMVTtz26ltxnRtk41mWDvmqJX4Q+JxBBFlc8FxnIZqangjnbZwCaylqitTnReWWqOV09c+M3BIIU5TaSteA2ojZL2kC/xUriWhe9nWHxUBUaLvbxHMfVLZotcqdQnqaCidm3WiPsSPb8jZbYw2m/Pn/wCu5Up2Cyjd4Fef7Mm4HxU5vQrdG+0y6voqFubvvD7cj3/MrC/SilgFoY2g+y0D4qpNwWU7vit2m0Sldu+CMz4IO5h55X9z3iemEstw06g7NvioiGmfI7IFxKuNBoKNryrFR4ZFCOq0X4oyt7jd/Tpq0EVzAtDLWfN4KxzzBrdVosAss8/FQVfW3yamso7GdylVleRhrKw3s1eIKa+bs19hp95XqWXcEJDSlbRHqSQbGq0aD6Jule2aQWjabi/puG4di+6EaIic9LKPu2nIeuR9F1COMNADQABkAMgAtNOnxZxMZi7Xpw9z6AvqItBxwiIgAiIgAiIgAiIgAiIgDVxPD2zxOifscLdoO4jtBXEtJMAdG90TxZzdh3EbiOwru6idIdHI6plndV48x9sx2HiFVVp50dDA4x4eeux+dYZXROsclYaHFb71I6RaJPidqytt6rhm13a0/RVWfDpIjdvWHxXPcZQZ66NaliY3vqW+HFiO1bAxZh2271SoMW3HJbbcQBTKZVPC2LUaqE7Q34Lz9oh9VvwVXM9011OcT/H9S0f2jENjQvhxkbrBVgPXoSIzB3CLEcSvtKxyYmAoPpSvbBdGYjukjbmq3P2JFTr7ExZnOsFKRXKVtEYpnWCYThrp5mxszLjbkN5PILDYvcAASSbADMkndZdV0J0U+ys15B968Z+w31efFWwjmZixVdUYer2J/D6FsMbY2CwaAB+q2URbDzbdwiIgAiIgAiIgAiIgAiIgAiIgAiIgDFU0rJGlj2h7TtBFwqTjvk82upjcfluOf8LvofFXtEsoqW5dSrzpO8WcBxXAbOLXsMbhtBFiFX6midGeIX6RxPB4qhurKwO4HY5vJwzC5/pD5OHtBdD98z1f3g7vS7vBZKlDij0OE7WX0z0/g5bDVLbZKvOJYI5jjYEEbQRYjuWlHKRkclk1W531lqK8SUDl6C1IpbrciF0yKJaGSNi3Io1jjbZSFBhs051YY3P7QMhzOwK2KMdWokrtmIvDVlw/Cpqp+rEwu47gBxcdgVywXyabHVL7+ww/N36eKu9HQsiaGRsDGjcBbx4laI0m9zj1u0Ix0p6sgtF9C46Wz3Wkl9bc3sYPr8lZERaEktEcec5TeaTCIikQIiIAIiIAIiIAIiIAIiIAIiIAIiIAIiIAIiIAj8TwGGoH3sbXH1tjh/EM1UcS8ksT7mOQt4B7Q74iyvyJJQjLdF9LE1aX0SaOV/8As9IDlLHb+MfCy36TyTkefOB7rSfiSF0VEqowXA0S7RxEt5Fbw/QClisS0yni83H8osFYYYWsGq1oaBsAAA8AvaKxJLYxzqSnrJ3CIikQIiIAIiIAIiIAIiIAIiIA/9k="/>
          <p:cNvSpPr>
            <a:spLocks noChangeAspect="1" noChangeArrowheads="1"/>
          </p:cNvSpPr>
          <p:nvPr/>
        </p:nvSpPr>
        <p:spPr bwMode="auto">
          <a:xfrm>
            <a:off x="155575" y="-1576388"/>
            <a:ext cx="3305175" cy="329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6150" name="AutoShape 4" descr="data:image/jpeg;base64,/9j/4AAQSkZJRgABAQAAAQABAAD/2wCEAAkGBhQSERQTEhMVEBUUFxQUEhcVFBQSFBQUFRAVFBcUFRQXHCYeFxkjGRQVHy8hIycpLSwsFR4xNTAqNSYtLCkBCQoKDgwOGg8PGiwkHyQpKS0qLCwtKSktKiksKSksLCwsKSwtLCwpLCosLCksLSwsKSksKSwsLCwsKSwsLCkpLP/AABEIAOAA4QMBIgACEQEDEQH/xAAcAAEAAgMBAQEAAAAAAAAAAAAABQYDBAcCAQj/xABIEAABAwICBgUJBQUHAwUAAAABAAIDBBEFIQYSMUFRcRMiYYGRBzJCUmJyobHBFCMzU9EkQ4KS8BU0Y3Oi4fGTssIWF1R00v/EABsBAAIDAQEBAAAAAAAAAAAAAAACAQMEBQYH/8QAMREAAgECBAMHAwQDAQAAAAAAAAECAxEEEiExQVFxBRMiQmGB0TLB8JGhsfEUI+FS/9oADAMBAAIRAxEAPwDuKIiACIiACIiACIiACIiACIovEdJ6eA2klbf1W9d3eG7O9Q3YaMXJ2SJRFU5PKVTDY2V38LR83L4zyl0x2tlH8LT8nJc8eZb/AI1X/wAstqKtx+UGkPpubzY76LYbprRn98Bza/8ARTmXMV0ai8r/AEJxFBu01pB++B5Nf+i15PKDSD03O5MP1RmXMFRqPyv9CyIqofKTS8JD/C3/APSz0/lApHGxc5nvNNvEXRnjzJeHqryssiLDS1jJG60b2vHFpBCzJikIiIAIiIAIiIAIiIAIiIAIiIAIiIAIiIALDV1bImF8jgxrdpP9bVgxXGI6dmvI63Aek48AFyjSnS19Q67jqMHmsByHaeJ7VXOaia8NhZ13psSmk+nz5bshJij2XGT3czuHYFSnVdzxWprulOWTfmpOlwqwzWJzcmemp4anQjYwgr6pFtCENAEE3iR10ut52HrwaAo1DwmpdLra+wlffsSCfCaTnLUnrS3YpZ1CtCtw7JQ7jwyN6m9o5pU+J4dG6x9IbnDgRvXZ8Ax1lVEHtyOxzd4K/Nbrxvur7oRpJ0MrXX6jrB47OPd+qto1eDOf2ngVbvIHakXiKQOAI2Fe1tPMhERABERABERABERABERABEUBpDphFS3b+JJ6oPm+8d3LaobS3HhCU3lirk7JIGglxDQNpJsBzKqOO+UKOO7YB0jvWPmDlvd8lRce0tlnN5H2buaMmju38yq4at8ptGO9Zp1+CO3huym/FU/4SmM6QukcXSOL3H+rAbgtClwySY3cLDcFLYVo2B1n5ntUjPiLI+qwax7FRZvVnVUo01lpo8UeChozyW0Wxs2kd5VaxPSS3nPt7Ldqr1TpET5re8m6MyQKjOerOhOxSEekF5/tiH1guYvxR57O5YzWP4pe8LVhFxZ1VlbE7Y4eKyiNp2ELkorXDeVtU+Oys2PKO89AeD5SOnupliMCqNDpw8ZPGsOKsVFpJFLsNjwKZSTKJ0KkN0bLolrTwLbdKNxWJzrpipXKnjVBvWlg1XqnVKtOIU9wVTauIxvuFTLwu50ab72DgzvHk/x3pYejceszLm3cforcuCaLaQmGRsjd3nDiN4XcMLxJk8bZGG4I/oHtXQpzzI8hjcO6NR8mbaIitMIREQAREQAREQARFW9NdJfssWqw/evB1fZbvf8Ap/sobSV2WU6cqklGO7I/TTTXobwwHr7HvHoeyPa7d3PZyjEMXzOdye/NYMTxQknO/FaeH0hleubUquT0PZ4PAQoQvI26GhfO652K4UWHMhbd1hZfaKlbDHrOysoLG8dAGs/Z6DOPaVKWUWpUdV2Wxu4pjmRN+jYPF3JU7ENIHP6sfUb/AKitV8klTJx+DWj6KyYRo+1g1sstr3ZAe7fZzUayGtGktdyDo8Akfm7q373Hu/VT9Hoe3e3+bM+GxbkOIgktpYjUO2F56sQPa47e5bQwWok/GqSwepCNQctY5lMooqnWlxdjENG4mjrFreZDVikoKMbZIv52/qsk2DUMR+9c0u/xJSXeF/ovrZsPGxsX/ScfjqprdCrO+cjTdgVI/wA2Vl+yRv6rVqdBsrxvvzzHiFLhuHSZfs9+6M/Re/8A0tF50EkkB3GN5LfA7fFRkvwHWIcfM11RSK3AZYvOabcRmFpNeR2LoEhqofPa2sj3lo1ZQPd2FapwumrATEdV484W1XtPtNVbhyNcMVZXltzXwV6h0gezInWCtmE4i2YZHPgqfiuASQG5F2+sNnfwWLCsRMUgcNl8x2JVJxepbOlCrG8NzolRBkqtjNHe6udPKJYw5uYIuoHFYdqtkrow0ZuMin09QY3div2hemhp3jPWjd57f/IdvzVIrKfNasMzmG4VcJuDNmIw0MTDU/UtFWslYHxuDmuFwQs64toDpqYHhrjeJx649U+sPquzxyBwBBuDmD2LpQmpq6PFYnDSw88sj0iInMwREQAREQBiqqlsbHPcbNaC4nsAXB9MNIXTyveTm45D1WjY3wXRPKbjmpGIGnN3Xk90eaO8i/cFxKtqNZxKxYmp5Ueo7Ewd/wDbIx31irroxhgDdYqq4RSa8gCuuLVHQQBgyLsu7es1NcWdrGT2pxI3HsaGZ9BuTR6xVNGvUy/Pg0L7itYXv1RsGQ7SrDgeHtjjLnmzW9aQ8TwT7sy6Uo+pno6SOni139Vg/mkdy38lv0uEPqbPqAY4trIAbXG4yHfyX3B6EzvFTMLNH93jOxrfzHDiVudI6qJDCY4ASHPGTpiMi2M7mcXb9ysSMkpO+m/F8j2cRAPRU0Ylc3IhtmxR9j37AewXK+jBnyZ1Ern/AOHGTFHyNus7vKkaambG0MY0MaNgAsFlUlN7bGrS4ZFH+HGxnJoB8dq2V9XxSG5imp2uFnNa4cHNDh8VHSaORXvHrU7uMTizxb5p8FKlfCoBNohnTVEPnj7UwekwasoHEx7Hfw+CxVGHw1QE0L9SQebIzJwPqvH0OanVFV+FkOM0FmS+kNjJgPReOPB20IGTs7rRmtSYiXO+z1bQ2Qjqu9CUcW9vZ/wqjpJgv2eTLzHZt7OIVzc2OthIILHNNiNkkMg+vzCjZ2OqIpKeb8eHNp/Mb6Lxz2HmklG6NVCrllfbmvujX0Hxix6FxyObfqFN45T2F1zmCZ0bwRkWn4grptJUippw4bbZ9h3pYO6sW4mGWaqLjv1KTVbVpvZdSmJU+q4qNKrZrpu60MVLOY3jgu3+TPSLpI+gcblguztbw7vquHVAVm0Jxswyxvv5pGt2tORHgraE8srGHtTDKtSzLdH6FReIpA5ocMwQCF7XSPFBERABeZJA0EnIAEk8ABcr0q/pxiHRUj7GxktGORzd8AfFQ3ZXHpwc5KK4nI9NMZM0skh9Mm3Y0ZNHgAqg1t1I41Nd9lgghXIm80j6LhoKlSSRYtD6G5LjuWnpfiV5HAeiNUc1YsBi6On1uwlc9xip1nk8SSrNopGJPPVlJ8DFhUOtIN9tnPcreyk6aZlMPw4gJJ/ad6LCoHRpobrSO2MBee4K3aLxdHTGaTIya00h9nMj4C/engijESsbOIkyvFMzJtg6cjK0ewRjgXfIFS8cYaA1oAAFgBkABsAUbo/CejMrx15z0ruwHzG8g23xUon9TG9PCERFJAXxfV5e8AEkgAbScgO9ABfCo6XSSmbtnZ3HW+S2KzEWRxGVzupYEEZ3vstxuouNllyNgryVDHHZnfh0kh4F7mx/NZMCxZ8/Sa8YYGO1QWu1muOesAd9ssxxRcnI7XMWLxmF/wBqYMhZtQ0elH69vWbt5XTHouqyqizdF1svTiPnN5WN/FS72ggg5g5EcQdyiMAOr0tM7PoXWbffC8XZ8LjuR6EJ28XL+CpaU0YEjZWeZMA9vMjNSegmJWe6InJwuOe9ea2jvSzRHM0sh1ePRuNx8CfBQWB1GpPGfaA7jkqHpK51o/7KTj+c1+xatIYbOKrsjVbNImXsVWpI1M9xMO/CR8694XNquXmpC14XWcq07M2Sjmg0fo3QHEumo2XNyzqHu2fCysa5p5IcQv0sd9oa8d2R+i6WurB3imeAxVPu60o+oRETmYKgeVGq/CZwDnnvIA+RV/XM/Kifvm/5Q/73qqs/Ab+z43ro5TOdaQrehiyWlEOsealqZlwuWj3VR2SRZag6lIfcHyXL6p1yun4t/dHe79Fy2barZbowUPpk/UmaUWpJLbXuZGO91/ortjUdqdsLcukdFAORcAf9IKptIP2aL/7Ed/irti2ctKP8Yn+WJ5CsjsZaz8a6v9iWA4bNyEoobS+rLKV+qbF5awH3jn8LpnoZ4rM7GN2LyzuLaUNDGmzpn5tvvDG+lzXoYHOc3Vkt/Ya1g8AtwtFNTHVGUUZIHEtbfPmVo0+jwkja+SSUyuaHa4kc3VLhfqNBsAL8FBYnxWi6XEgqqfra/wBrjGbmlobKBvLSPO5FfdIJWz0Ej4zdpYHg+64Eg9uRWXRuvfJE4SG8kT3RPPEt2O8Fq0kFjW0483z2DgJYzcDsuFAy313XyblPQRupxqxsbrx7mtHnR8u1QmBRuqRDri0VO1oAP7yUDaexot3qY0Xm1qSE8G6v8pLfotmproodUPc2PWNmjZck57Nm3b2qfUVNq8Vvf5NLF6lz3imiNnPF5XflxbCfeOwKRpaVsbGsYNVrRYD9e1R2MYe4kTw5TR7t0jN7HfRbWG4k2eMPbluc07WOG1pRx1BrwLLtx6/mxtFQ9QdSuid+bG+M82EPHzKlyVD4t/eqP3pfDolIi49GY54v2qoZulp2u5lpLPkqHBk8dhHzXQqoft0XbBKD3OXP3D70+8f+5U1DpYN3/RfdHQ8Uj1o2nsVfqKewVrmivE3kPkoPEo7BPJGejK2hVKzatVu1bFUblYWtWfidhfSdI8kVRarA4scPkV2hcS8kUV6wHg15+AH1XbV06H0Hh+1UliGERFccwLnvlSps4n8Wub4G/wD5LoSrmnmH9JSkgXMZD+7Y7537lXUV4s14OeStFnAWGzzzU1QFRGKQ6kh7VtYdVLlLR2Pe1FmgpIt9Q3WpnD2fouWVLbFdUoJNaMjiFzbGafUlcO0q2XBmGh5om9SuvRPO+ORj/B1vqrti8n93l3NmjJ92RrmX/wBQVI0c67ZofXYbc7ZfGyt2GD7VQBvpampyew2afENKeOxmraSu+f8AP4yxKG0upS+kktmW2eP4Tc/C63cJrulhY85Eizxwe3Jw8QVtkJ90Z03CXQ0ontqKe4OUsduWs2x8DfwUbRaRMhjbFUazJYwGEajna+qLBzCBYggBGYfNSuP2donhcS7oi7VfGTt6MnIjs/5WwMcd/wDEqb+42382soLEraLVdTzo1TODZZHtLDNK6QNO0NOy43FMKdr1NTIM23jiB4mNvW+JXyQ1U41dUUjD5zi4PlI4NAybzUhR0jYmNYwWa0WH6k7yghu1292ROiZtFJH+XNKzu1r/AFK8tomzVNS2Ua9mRtZf0WPbc6vA629bD9HW673NlmjEjtZzWPDQXcdl1s0GFMhLizWLnW1nOcXuNtmZRYnMk209yNw/E+gJgqXhpjH3b3Gwkj3G59IbCtCrxSNk4lpndI55DZo2BxEg9YECwcP633tEsDXW1mtdbZcA25XX0C2zLlkixCkk72+AVDzdeuiH5UT3nm8ho+AUsSorR4dI6aoOyV1mf5cfVae83KkTZNnmql/bHO3RUxvzc+/yVCp85B2uHxKtVZWfcVM/57+jj/y2dUH5+CruBwa88Y9ofBUT1Z1MMssW+X2Xyzpzx1G8gqzpBPYWVjrpLADgFR8aqdZ5Csm7Iy4aOaVyKcLr0yFZoobqWwjB3TSMjYLucQB+p7FVGNzdVrKCuy/+R3CC0STEcGN57T9F01aOCYU2mgZE3Y0Zni7aT4reXThHLGx4bE1u+qynzCIiczheJYg5paRcOBBHEEWK9ogDg2meAGKV7D6J6p4tOYPgqhHIWFd/080e6eLpGC74wbje5m0jmNviuKYnh2dwuZXp5XdHt+y8aqtPLIlMBxPMAlR+mVB1hINhUTDMY3K1xvFTAW7wEkXmVjVVp91NTWxSsJq+ima7gc+Su+DziCqdHsjqPvYuGv6Te/6BUStpSxxB3Kz4O77VT9FrassRDonbw4bDy3J4Mz4iCtfh+WZY9b7PUG+UVQdu5k9vgHgeIUyoTDaxtXE+KZtpG9SZhyIPrN7L5g7islBXOicIJzc7IZDslHquO6QfFWmBpvR7omEKLy4qRD49y8XXxzkBUEnpeSl18JUgfCV5K+lR2JYr0ZEbB0kzvMYN3tPPotCglK5gxucu1aaM9eXzyPQi9Jx57BzXrFn9HEynhyfLaKMeqy1nPPYB80p4W0sb5pnaz3ZyO3uO5jBw3ALV6cwsfVzi0sg1Ymfls9Fg7TtKhjxV2re3qyE0uqGtMdOzzYmgd9t/bv71n0Fw/WlMh2MHxKrvWlkv5znnxJK6XguG9BCG7zm7mVVHxSudCq+6pZOL/Ga+N1Vg4qlHrO5q06S5MVdwyK5JUy1dhKLUKbkblNS7F2DQLRP7PH0sg+9eNnqN4czvVd8nejgkk6Z4u2M9UcXce75rqK10qdtWed7Qxbm+7j7hERaDkBERABERABcy090R6MmeJv3bj1wPQcd/un4eC6avMkYcC1wBBBBBzBB2ghJOCkrGjD4iVCeZe5+baujCxUFQ6neHbWnauhabaDmAmWIF0R2jaYydx9ngfHto/R7WuGRXOnBxZ7TD4qNandao38dwMTx9LFmbXy3qnUVY+CQObkQcxx4gq24JiZp39E83Y7zT9Fl0k0XbIDLFvzIHzRvqiL5Hkls9memTMqtWeB4hqWDfsePUeN47VI02IR1QME7OjlHnxu7PSjdvHaM1zprnwuyu0hTsOPMnaGzi5b5r2nVkYeLXJlMpqYd8PbmvktI+0U+WdXENmYE7Bw4SfNbFNjkUuTXgO3sd1HjsLXZqJpMYmYN1ZH6zbNmaPabsd3LK/EaSpyfqa3qyjUeDw630KfoZmn5l7r4/omrr0FER4A0fhSzRDdqyFzfB117/ALJm3VcneyI/RTqJePMlFq1uIxxC8j2s7CczybtK1HYI4/iVUxG8BzYh3loWu19FTm4LC/iCZpCeeZugFZ7a9D2a2afKFphYf3sg6xHsR/UrIGQ0bC5xJc/aT15ZXcBvPyCfbqib8GLoG/mT5Hm2IZnvUfVVsFIS8uNTUH03G5HujYwclF7DqLk7fsvu/wA6GeTaKmsswNzhh26vtO9Z/wAlUMbxl1TJc5AeaOA/VYsTxaSd2s88huCltGtGTK4PeLMGfNVN5tEdCnTjSWef9eiJDQ3BLffPHu3+aud7qPkkDQGtyAWKXFA0bVYkoqxiqSlVlmI3Sx2VlDYKzq963628pvu3LHh1Nq5dqVayuWzajRynadCqXUpI+0Bx5uz+qnlpYPBqQsbwa0eAAW6uitjxsneTYREUihERABERABERAHl7AQQQCDkQcwQdxC5jptoL0V5oBePa5u0x/q35LqC+OaCLEXByI4pJwUlZmnD4mdCWaPuj861tJrMtvGYW3o3jpH3b92Watmm+iv2d/SRj7p5yHqO26vLh/sub18Zjk1hsK5004M9jhqkMVTtz26ltxnRtk41mWDvmqJX4Q+JxBBFlc8FxnIZqangjnbZwCaylqitTnReWWqOV09c+M3BIIU5TaSteA2ojZL2kC/xUriWhe9nWHxUBUaLvbxHMfVLZotcqdQnqaCidm3WiPsSPb8jZbYw2m/Pn/wCu5Up2Cyjd4Fef7Mm4HxU5vQrdG+0y6voqFubvvD7cj3/MrC/SilgFoY2g+y0D4qpNwWU7vit2m0Sldu+CMz4IO5h55X9z3iemEstw06g7NvioiGmfI7IFxKuNBoKNryrFR4ZFCOq0X4oyt7jd/Tpq0EVzAtDLWfN4KxzzBrdVosAss8/FQVfW3yamso7GdylVleRhrKw3s1eIKa+bs19hp95XqWXcEJDSlbRHqSQbGq0aD6Jule2aQWjabi/puG4di+6EaIic9LKPu2nIeuR9F1COMNADQABkAMgAtNOnxZxMZi7Xpw9z6AvqItBxwiIgAiIgAiIgAiIgAiIgDVxPD2zxOifscLdoO4jtBXEtJMAdG90TxZzdh3EbiOwru6idIdHI6plndV48x9sx2HiFVVp50dDA4x4eeux+dYZXROsclYaHFb71I6RaJPidqytt6rhm13a0/RVWfDpIjdvWHxXPcZQZ66NaliY3vqW+HFiO1bAxZh2271SoMW3HJbbcQBTKZVPC2LUaqE7Q34Lz9oh9VvwVXM9011OcT/H9S0f2jENjQvhxkbrBVgPXoSIzB3CLEcSvtKxyYmAoPpSvbBdGYjukjbmq3P2JFTr7ExZnOsFKRXKVtEYpnWCYThrp5mxszLjbkN5PILDYvcAASSbADMkndZdV0J0U+ys15B968Z+w31efFWwjmZixVdUYer2J/D6FsMbY2CwaAB+q2URbDzbdwiIgAiIgAiIgAiIgAiIgAiIgAiIgDFU0rJGlj2h7TtBFwqTjvk82upjcfluOf8LvofFXtEsoqW5dSrzpO8WcBxXAbOLXsMbhtBFiFX6midGeIX6RxPB4qhurKwO4HY5vJwzC5/pD5OHtBdD98z1f3g7vS7vBZKlDij0OE7WX0z0/g5bDVLbZKvOJYI5jjYEEbQRYjuWlHKRkclk1W531lqK8SUDl6C1IpbrciF0yKJaGSNi3Io1jjbZSFBhs051YY3P7QMhzOwK2KMdWokrtmIvDVlw/Cpqp+rEwu47gBxcdgVywXyabHVL7+ww/N36eKu9HQsiaGRsDGjcBbx4laI0m9zj1u0Ix0p6sgtF9C46Wz3Wkl9bc3sYPr8lZERaEktEcec5TeaTCIikQIiIAIiIAIiIAIiIAIiIAIiIAIiIAIiIAIiIAj8TwGGoH3sbXH1tjh/EM1UcS8ksT7mOQt4B7Q74iyvyJJQjLdF9LE1aX0SaOV/8As9IDlLHb+MfCy36TyTkefOB7rSfiSF0VEqowXA0S7RxEt5Fbw/QClisS0yni83H8osFYYYWsGq1oaBsAAA8AvaKxJLYxzqSnrJ3CIikQIiIAIiIAIiIAIiIAIiIA/9k="/>
          <p:cNvSpPr>
            <a:spLocks noChangeAspect="1" noChangeArrowheads="1"/>
          </p:cNvSpPr>
          <p:nvPr/>
        </p:nvSpPr>
        <p:spPr bwMode="auto">
          <a:xfrm>
            <a:off x="155575" y="-1576388"/>
            <a:ext cx="3305175" cy="329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6151" name="AutoShape 6" descr="data:image/jpeg;base64,/9j/4AAQSkZJRgABAQAAAQABAAD/2wCEAAkGBhQSERQTEhMVEBUUFxQUEhcVFBQSFBQUFRAVFBcUFRQXHCYeFxkjGRQVHy8hIycpLSwsFR4xNTAqNSYtLCkBCQoKDgwOGg8PGiwkHyQpKS0qLCwtKSktKiksKSksLCwsKSwtLCwpLCosLCksLSwsKSksKSwsLCwsKSwsLCkpLP/AABEIAOAA4QMBIgACEQEDEQH/xAAcAAEAAgMBAQEAAAAAAAAAAAAABQYDBAcCAQj/xABIEAABAwICBgUJBQUHAwUAAAABAAIDBBEFIQYSMUFRcRMiYYGRBzJCUmJyobHBFCMzU9EkQ4KS8BU0Y3Oi4fGTssIWF1R00v/EABsBAAIDAQEBAAAAAAAAAAAAAAACAQMEBQYH/8QAMREAAgECBAMHAwQDAQAAAAAAAAECAxEEEiExQVFxBRMiQmGB0TLB8JGhsfEUI+FS/9oADAMBAAIRAxEAPwDuKIiACIiACIiACIiACIiACIovEdJ6eA2klbf1W9d3eG7O9Q3YaMXJ2SJRFU5PKVTDY2V38LR83L4zyl0x2tlH8LT8nJc8eZb/AI1X/wAstqKtx+UGkPpubzY76LYbprRn98Bza/8ARTmXMV0ai8r/AEJxFBu01pB++B5Nf+i15PKDSD03O5MP1RmXMFRqPyv9CyIqofKTS8JD/C3/APSz0/lApHGxc5nvNNvEXRnjzJeHqryssiLDS1jJG60b2vHFpBCzJikIiIAIiIAIiIAIiIAIiIAIiIAIiIAIiIALDV1bImF8jgxrdpP9bVgxXGI6dmvI63Aek48AFyjSnS19Q67jqMHmsByHaeJ7VXOaia8NhZ13psSmk+nz5bshJij2XGT3czuHYFSnVdzxWprulOWTfmpOlwqwzWJzcmemp4anQjYwgr6pFtCENAEE3iR10ut52HrwaAo1DwmpdLra+wlffsSCfCaTnLUnrS3YpZ1CtCtw7JQ7jwyN6m9o5pU+J4dG6x9IbnDgRvXZ8Ax1lVEHtyOxzd4K/Nbrxvur7oRpJ0MrXX6jrB47OPd+qto1eDOf2ngVbvIHakXiKQOAI2Fe1tPMhERABERABERABERABERABEUBpDphFS3b+JJ6oPm+8d3LaobS3HhCU3lirk7JIGglxDQNpJsBzKqOO+UKOO7YB0jvWPmDlvd8lRce0tlnN5H2buaMmju38yq4at8ptGO9Zp1+CO3huym/FU/4SmM6QukcXSOL3H+rAbgtClwySY3cLDcFLYVo2B1n5ntUjPiLI+qwax7FRZvVnVUo01lpo8UeChozyW0Wxs2kd5VaxPSS3nPt7Ldqr1TpET5re8m6MyQKjOerOhOxSEekF5/tiH1guYvxR57O5YzWP4pe8LVhFxZ1VlbE7Y4eKyiNp2ELkorXDeVtU+Oys2PKO89AeD5SOnupliMCqNDpw8ZPGsOKsVFpJFLsNjwKZSTKJ0KkN0bLolrTwLbdKNxWJzrpipXKnjVBvWlg1XqnVKtOIU9wVTauIxvuFTLwu50ab72DgzvHk/x3pYejceszLm3cforcuCaLaQmGRsjd3nDiN4XcMLxJk8bZGG4I/oHtXQpzzI8hjcO6NR8mbaIitMIREQAREQAREQARFW9NdJfssWqw/evB1fZbvf8Ap/sobSV2WU6cqklGO7I/TTTXobwwHr7HvHoeyPa7d3PZyjEMXzOdye/NYMTxQknO/FaeH0hleubUquT0PZ4PAQoQvI26GhfO652K4UWHMhbd1hZfaKlbDHrOysoLG8dAGs/Z6DOPaVKWUWpUdV2Wxu4pjmRN+jYPF3JU7ENIHP6sfUb/AKitV8klTJx+DWj6KyYRo+1g1sstr3ZAe7fZzUayGtGktdyDo8Akfm7q373Hu/VT9Hoe3e3+bM+GxbkOIgktpYjUO2F56sQPa47e5bQwWok/GqSwepCNQctY5lMooqnWlxdjENG4mjrFreZDVikoKMbZIv52/qsk2DUMR+9c0u/xJSXeF/ovrZsPGxsX/ScfjqprdCrO+cjTdgVI/wA2Vl+yRv6rVqdBsrxvvzzHiFLhuHSZfs9+6M/Re/8A0tF50EkkB3GN5LfA7fFRkvwHWIcfM11RSK3AZYvOabcRmFpNeR2LoEhqofPa2sj3lo1ZQPd2FapwumrATEdV484W1XtPtNVbhyNcMVZXltzXwV6h0gezInWCtmE4i2YZHPgqfiuASQG5F2+sNnfwWLCsRMUgcNl8x2JVJxepbOlCrG8NzolRBkqtjNHe6udPKJYw5uYIuoHFYdqtkrow0ZuMin09QY3div2hemhp3jPWjd57f/IdvzVIrKfNasMzmG4VcJuDNmIw0MTDU/UtFWslYHxuDmuFwQs64toDpqYHhrjeJx649U+sPquzxyBwBBuDmD2LpQmpq6PFYnDSw88sj0iInMwREQAREQBiqqlsbHPcbNaC4nsAXB9MNIXTyveTm45D1WjY3wXRPKbjmpGIGnN3Xk90eaO8i/cFxKtqNZxKxYmp5Ueo7Ewd/wDbIx31irroxhgDdYqq4RSa8gCuuLVHQQBgyLsu7es1NcWdrGT2pxI3HsaGZ9BuTR6xVNGvUy/Pg0L7itYXv1RsGQ7SrDgeHtjjLnmzW9aQ8TwT7sy6Uo+pno6SOni139Vg/mkdy38lv0uEPqbPqAY4trIAbXG4yHfyX3B6EzvFTMLNH93jOxrfzHDiVudI6qJDCY4ASHPGTpiMi2M7mcXb9ysSMkpO+m/F8j2cRAPRU0Ylc3IhtmxR9j37AewXK+jBnyZ1Ern/AOHGTFHyNus7vKkaambG0MY0MaNgAsFlUlN7bGrS4ZFH+HGxnJoB8dq2V9XxSG5imp2uFnNa4cHNDh8VHSaORXvHrU7uMTizxb5p8FKlfCoBNohnTVEPnj7UwekwasoHEx7Hfw+CxVGHw1QE0L9SQebIzJwPqvH0OanVFV+FkOM0FmS+kNjJgPReOPB20IGTs7rRmtSYiXO+z1bQ2Qjqu9CUcW9vZ/wqjpJgv2eTLzHZt7OIVzc2OthIILHNNiNkkMg+vzCjZ2OqIpKeb8eHNp/Mb6Lxz2HmklG6NVCrllfbmvujX0Hxix6FxyObfqFN45T2F1zmCZ0bwRkWn4grptJUippw4bbZ9h3pYO6sW4mGWaqLjv1KTVbVpvZdSmJU+q4qNKrZrpu60MVLOY3jgu3+TPSLpI+gcblguztbw7vquHVAVm0Jxswyxvv5pGt2tORHgraE8srGHtTDKtSzLdH6FReIpA5ocMwQCF7XSPFBERABeZJA0EnIAEk8ABcr0q/pxiHRUj7GxktGORzd8AfFQ3ZXHpwc5KK4nI9NMZM0skh9Mm3Y0ZNHgAqg1t1I41Nd9lgghXIm80j6LhoKlSSRYtD6G5LjuWnpfiV5HAeiNUc1YsBi6On1uwlc9xip1nk8SSrNopGJPPVlJ8DFhUOtIN9tnPcreyk6aZlMPw4gJJ/ad6LCoHRpobrSO2MBee4K3aLxdHTGaTIya00h9nMj4C/engijESsbOIkyvFMzJtg6cjK0ewRjgXfIFS8cYaA1oAAFgBkABsAUbo/CejMrx15z0ruwHzG8g23xUon9TG9PCERFJAXxfV5e8AEkgAbScgO9ABfCo6XSSmbtnZ3HW+S2KzEWRxGVzupYEEZ3vstxuouNllyNgryVDHHZnfh0kh4F7mx/NZMCxZ8/Sa8YYGO1QWu1muOesAd9ssxxRcnI7XMWLxmF/wBqYMhZtQ0elH69vWbt5XTHouqyqizdF1svTiPnN5WN/FS72ggg5g5EcQdyiMAOr0tM7PoXWbffC8XZ8LjuR6EJ28XL+CpaU0YEjZWeZMA9vMjNSegmJWe6InJwuOe9ea2jvSzRHM0sh1ePRuNx8CfBQWB1GpPGfaA7jkqHpK51o/7KTj+c1+xatIYbOKrsjVbNImXsVWpI1M9xMO/CR8694XNquXmpC14XWcq07M2Sjmg0fo3QHEumo2XNyzqHu2fCysa5p5IcQv0sd9oa8d2R+i6WurB3imeAxVPu60o+oRETmYKgeVGq/CZwDnnvIA+RV/XM/Kifvm/5Q/73qqs/Ab+z43ro5TOdaQrehiyWlEOsealqZlwuWj3VR2SRZag6lIfcHyXL6p1yun4t/dHe79Fy2barZbowUPpk/UmaUWpJLbXuZGO91/ortjUdqdsLcukdFAORcAf9IKptIP2aL/7Ed/irti2ctKP8Yn+WJ5CsjsZaz8a6v9iWA4bNyEoobS+rLKV+qbF5awH3jn8LpnoZ4rM7GN2LyzuLaUNDGmzpn5tvvDG+lzXoYHOc3Vkt/Ya1g8AtwtFNTHVGUUZIHEtbfPmVo0+jwkja+SSUyuaHa4kc3VLhfqNBsAL8FBYnxWi6XEgqqfra/wBrjGbmlobKBvLSPO5FfdIJWz0Ej4zdpYHg+64Eg9uRWXRuvfJE4SG8kT3RPPEt2O8Fq0kFjW0483z2DgJYzcDsuFAy313XyblPQRupxqxsbrx7mtHnR8u1QmBRuqRDri0VO1oAP7yUDaexot3qY0Xm1qSE8G6v8pLfotmproodUPc2PWNmjZck57Nm3b2qfUVNq8Vvf5NLF6lz3imiNnPF5XflxbCfeOwKRpaVsbGsYNVrRYD9e1R2MYe4kTw5TR7t0jN7HfRbWG4k2eMPbluc07WOG1pRx1BrwLLtx6/mxtFQ9QdSuid+bG+M82EPHzKlyVD4t/eqP3pfDolIi49GY54v2qoZulp2u5lpLPkqHBk8dhHzXQqoft0XbBKD3OXP3D70+8f+5U1DpYN3/RfdHQ8Uj1o2nsVfqKewVrmivE3kPkoPEo7BPJGejK2hVKzatVu1bFUblYWtWfidhfSdI8kVRarA4scPkV2hcS8kUV6wHg15+AH1XbV06H0Hh+1UliGERFccwLnvlSps4n8Wub4G/wD5LoSrmnmH9JSkgXMZD+7Y7537lXUV4s14OeStFnAWGzzzU1QFRGKQ6kh7VtYdVLlLR2Pe1FmgpIt9Q3WpnD2fouWVLbFdUoJNaMjiFzbGafUlcO0q2XBmGh5om9SuvRPO+ORj/B1vqrti8n93l3NmjJ92RrmX/wBQVI0c67ZofXYbc7ZfGyt2GD7VQBvpampyew2afENKeOxmraSu+f8AP4yxKG0upS+kktmW2eP4Tc/C63cJrulhY85Eizxwe3Jw8QVtkJ90Z03CXQ0ontqKe4OUsduWs2x8DfwUbRaRMhjbFUazJYwGEajna+qLBzCBYggBGYfNSuP2donhcS7oi7VfGTt6MnIjs/5WwMcd/wDEqb+42382soLEraLVdTzo1TODZZHtLDNK6QNO0NOy43FMKdr1NTIM23jiB4mNvW+JXyQ1U41dUUjD5zi4PlI4NAybzUhR0jYmNYwWa0WH6k7yghu1292ROiZtFJH+XNKzu1r/AFK8tomzVNS2Ua9mRtZf0WPbc6vA629bD9HW673NlmjEjtZzWPDQXcdl1s0GFMhLizWLnW1nOcXuNtmZRYnMk209yNw/E+gJgqXhpjH3b3Gwkj3G59IbCtCrxSNk4lpndI55DZo2BxEg9YECwcP633tEsDXW1mtdbZcA25XX0C2zLlkixCkk72+AVDzdeuiH5UT3nm8ho+AUsSorR4dI6aoOyV1mf5cfVae83KkTZNnmql/bHO3RUxvzc+/yVCp85B2uHxKtVZWfcVM/57+jj/y2dUH5+CruBwa88Y9ofBUT1Z1MMssW+X2Xyzpzx1G8gqzpBPYWVjrpLADgFR8aqdZ5Csm7Iy4aOaVyKcLr0yFZoobqWwjB3TSMjYLucQB+p7FVGNzdVrKCuy/+R3CC0STEcGN57T9F01aOCYU2mgZE3Y0Zni7aT4reXThHLGx4bE1u+qynzCIiczheJYg5paRcOBBHEEWK9ogDg2meAGKV7D6J6p4tOYPgqhHIWFd/080e6eLpGC74wbje5m0jmNviuKYnh2dwuZXp5XdHt+y8aqtPLIlMBxPMAlR+mVB1hINhUTDMY3K1xvFTAW7wEkXmVjVVp91NTWxSsJq+ima7gc+Su+DziCqdHsjqPvYuGv6Te/6BUStpSxxB3Kz4O77VT9FrassRDonbw4bDy3J4Mz4iCtfh+WZY9b7PUG+UVQdu5k9vgHgeIUyoTDaxtXE+KZtpG9SZhyIPrN7L5g7islBXOicIJzc7IZDslHquO6QfFWmBpvR7omEKLy4qRD49y8XXxzkBUEnpeSl18JUgfCV5K+lR2JYr0ZEbB0kzvMYN3tPPotCglK5gxucu1aaM9eXzyPQi9Jx57BzXrFn9HEynhyfLaKMeqy1nPPYB80p4W0sb5pnaz3ZyO3uO5jBw3ALV6cwsfVzi0sg1Ymfls9Fg7TtKhjxV2re3qyE0uqGtMdOzzYmgd9t/bv71n0Fw/WlMh2MHxKrvWlkv5znnxJK6XguG9BCG7zm7mVVHxSudCq+6pZOL/Ga+N1Vg4qlHrO5q06S5MVdwyK5JUy1dhKLUKbkblNS7F2DQLRP7PH0sg+9eNnqN4czvVd8nejgkk6Z4u2M9UcXce75rqK10qdtWed7Qxbm+7j7hERaDkBERABERABcy090R6MmeJv3bj1wPQcd/un4eC6avMkYcC1wBBBBBzBB2ghJOCkrGjD4iVCeZe5+baujCxUFQ6neHbWnauhabaDmAmWIF0R2jaYydx9ngfHto/R7WuGRXOnBxZ7TD4qNandao38dwMTx9LFmbXy3qnUVY+CQObkQcxx4gq24JiZp39E83Y7zT9Fl0k0XbIDLFvzIHzRvqiL5Hkls9memTMqtWeB4hqWDfsePUeN47VI02IR1QME7OjlHnxu7PSjdvHaM1zprnwuyu0hTsOPMnaGzi5b5r2nVkYeLXJlMpqYd8PbmvktI+0U+WdXENmYE7Bw4SfNbFNjkUuTXgO3sd1HjsLXZqJpMYmYN1ZH6zbNmaPabsd3LK/EaSpyfqa3qyjUeDw630KfoZmn5l7r4/omrr0FER4A0fhSzRDdqyFzfB117/ALJm3VcneyI/RTqJePMlFq1uIxxC8j2s7CczybtK1HYI4/iVUxG8BzYh3loWu19FTm4LC/iCZpCeeZugFZ7a9D2a2afKFphYf3sg6xHsR/UrIGQ0bC5xJc/aT15ZXcBvPyCfbqib8GLoG/mT5Hm2IZnvUfVVsFIS8uNTUH03G5HujYwclF7DqLk7fsvu/wA6GeTaKmsswNzhh26vtO9Z/wAlUMbxl1TJc5AeaOA/VYsTxaSd2s88huCltGtGTK4PeLMGfNVN5tEdCnTjSWef9eiJDQ3BLffPHu3+aud7qPkkDQGtyAWKXFA0bVYkoqxiqSlVlmI3Sx2VlDYKzq963628pvu3LHh1Nq5dqVayuWzajRynadCqXUpI+0Bx5uz+qnlpYPBqQsbwa0eAAW6uitjxsneTYREUihERABERABERAHl7AQQQCDkQcwQdxC5jptoL0V5oBePa5u0x/q35LqC+OaCLEXByI4pJwUlZmnD4mdCWaPuj861tJrMtvGYW3o3jpH3b92Watmm+iv2d/SRj7p5yHqO26vLh/sub18Zjk1hsK5004M9jhqkMVTtz26ltxnRtk41mWDvmqJX4Q+JxBBFlc8FxnIZqangjnbZwCaylqitTnReWWqOV09c+M3BIIU5TaSteA2ojZL2kC/xUriWhe9nWHxUBUaLvbxHMfVLZotcqdQnqaCidm3WiPsSPb8jZbYw2m/Pn/wCu5Up2Cyjd4Fef7Mm4HxU5vQrdG+0y6voqFubvvD7cj3/MrC/SilgFoY2g+y0D4qpNwWU7vit2m0Sldu+CMz4IO5h55X9z3iemEstw06g7NvioiGmfI7IFxKuNBoKNryrFR4ZFCOq0X4oyt7jd/Tpq0EVzAtDLWfN4KxzzBrdVosAss8/FQVfW3yamso7GdylVleRhrKw3s1eIKa+bs19hp95XqWXcEJDSlbRHqSQbGq0aD6Jule2aQWjabi/puG4di+6EaIic9LKPu2nIeuR9F1COMNADQABkAMgAtNOnxZxMZi7Xpw9z6AvqItBxwiIgAiIgAiIgAiIgAiIgDVxPD2zxOifscLdoO4jtBXEtJMAdG90TxZzdh3EbiOwru6idIdHI6plndV48x9sx2HiFVVp50dDA4x4eeux+dYZXROsclYaHFb71I6RaJPidqytt6rhm13a0/RVWfDpIjdvWHxXPcZQZ66NaliY3vqW+HFiO1bAxZh2271SoMW3HJbbcQBTKZVPC2LUaqE7Q34Lz9oh9VvwVXM9011OcT/H9S0f2jENjQvhxkbrBVgPXoSIzB3CLEcSvtKxyYmAoPpSvbBdGYjukjbmq3P2JFTr7ExZnOsFKRXKVtEYpnWCYThrp5mxszLjbkN5PILDYvcAASSbADMkndZdV0J0U+ys15B968Z+w31efFWwjmZixVdUYer2J/D6FsMbY2CwaAB+q2URbDzbdwiIgAiIgAiIgAiIgAiIgAiIgAiIgDFU0rJGlj2h7TtBFwqTjvk82upjcfluOf8LvofFXtEsoqW5dSrzpO8WcBxXAbOLXsMbhtBFiFX6midGeIX6RxPB4qhurKwO4HY5vJwzC5/pD5OHtBdD98z1f3g7vS7vBZKlDij0OE7WX0z0/g5bDVLbZKvOJYI5jjYEEbQRYjuWlHKRkclk1W531lqK8SUDl6C1IpbrciF0yKJaGSNi3Io1jjbZSFBhs051YY3P7QMhzOwK2KMdWokrtmIvDVlw/Cpqp+rEwu47gBxcdgVywXyabHVL7+ww/N36eKu9HQsiaGRsDGjcBbx4laI0m9zj1u0Ix0p6sgtF9C46Wz3Wkl9bc3sYPr8lZERaEktEcec5TeaTCIikQIiIAIiIAIiIAIiIAIiIAIiIAIiIAIiIAIiIAj8TwGGoH3sbXH1tjh/EM1UcS8ksT7mOQt4B7Q74iyvyJJQjLdF9LE1aX0SaOV/8As9IDlLHb+MfCy36TyTkefOB7rSfiSF0VEqowXA0S7RxEt5Fbw/QClisS0yni83H8osFYYYWsGq1oaBsAAA8AvaKxJLYxzqSnrJ3CIikQIiIAIiIAIiIAIiIAIiIA/9k="/>
          <p:cNvSpPr>
            <a:spLocks noChangeAspect="1" noChangeArrowheads="1"/>
          </p:cNvSpPr>
          <p:nvPr/>
        </p:nvSpPr>
        <p:spPr bwMode="auto">
          <a:xfrm>
            <a:off x="155575" y="-1576388"/>
            <a:ext cx="3305175" cy="329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6152" name="AutoShape 8" descr="data:image/jpeg;base64,/9j/4AAQSkZJRgABAQAAAQABAAD/2wCEAAkGBxQSEhQUEhQVFRQXFxcXFBcYGBQUFxcYFBcXFxQUFxUYHCggGBwlHBQUITEhJSkrLi4uFx8zODMsNygtLisBCgoKDg0OGhAQGywkHyQsLCwsLCwsLCwsLCwsLCwsLCwsLCwsLCwsLCwsLCwsLCwsLCwsLCwsLCwsLCwsLCwsLP/AABEIALgBEgMBIgACEQEDEQH/xAAcAAABBQEBAQAAAAAAAAAAAAAEAAIDBQYBBwj/xABGEAABAwEFAwcHCQgCAgMAAAABAAIDEQQFEiExQVFhBhMicYGRoTJScpKxwdEHI0JTYrLS4fAUFzNDc4Ki8RbiFcI0Y5P/xAAZAQADAQEBAAAAAAAAAAAAAAAAAQIDBAX/xAAmEQACAgICAgIBBQEAAAAAAAAAAQIRAyESMRNBBFEiMmFxgaEU/9oADAMBAAIRAxEAPwAXEV2JxoEsKUQQaEocVIHJgCkAQI6CnYk0BPDVIHQ5OqkAkUFIVVwlOAXSEmMHe4qPEpntUZakBxxyKGa1xxBxB3DdtFe7wU8kgBANauyGRp37FNHC3pEEEkZ5g6Vp7U0Jg9hBqUeAuXfZ9ev3I9tnQCQHRKiO/Z0RY7sdIaNpxJyARY6KmiaQtWzkvvkA6mk/BO/4q360+p/2RyQqMgU0la53JeMayu9UfFU88MUf0S7PLEcu0BHJCop6pYTuPcVcWecurQNjABIpG51SNAoL0c9hGCTHXXoFtNPie5Lluh0VhquVRNrtjo2tIlDidWgEYcq51PHcoGXoCKvjaRvHRPeE07VoBlUlZPjs52yN7GvHtCiMMP1rv/z/AOyLAAKYQrAxQ/W/4O+K5zER0mZ2tePcUWBXEKN4Vuy7MXkPifwDwD3OohLRZS00cCDxTsKK14XbK35xnpt+8EQ+NdskfzjPSb7QqJaPeEkkkEHheBcjZmUVzaaKB1CRnSmYSNTjY0/m0QyNSiFIKBAxOLUZzKXMICgLAnYUVzK4Ykh0DgJEKbm05tlcdPekMCeFGQrM3a86Ad4HtKYbqk2tHrN+KVhQDzVcPA18CPejooCAa00PWnCyOAzHiPiq8wzYsNXZCtK110PtCAouLsiGE9fuVg2FMuyEtjAdrqe1HhqLHQLzKsrug6DhWlTqOFFAWo+xijR2pNgSmMAVq7KnXsHu8SpYpQ4VHu69nWuNT3SNjGgru3KBHJYeiScsj25LH2m8GR6NLjwp7StBabQXHMqjvCx1Jc0dY94VRGV019uP8r1nlDPvQnWMdjk+YgAnbTaKkf2oSAFwz456U7T2rSkRbE+0NfqCOvNDugqQG55itNgrmSjOaxZMFd7tnftRMNmDBQanU70dADSNQzwjZWIaVlQhA0CuCjcE9sFP9UXC1MkjKsbNfJADZAHtG/NAOChohqxotJ8DjWPyd247lyzR9NvpN9oXLHH0Bxr8PcibO3pN9Ie1Az2VJJJUZHj3NrzflgDBay4E6MlA41oQO1pPavTy1eTcu7fzlqcKEYAI89uEk18UR7N30XPLG3ESxOYaBzDQjLR1dnpBb+6I/mYsy6rGkk5k1aDWq8PZaSW0c4nDUNBJNBtp3L1vkLfLZ4GtoQ+JrWu3Ggo0g/2pzjUUZwf5M0jYk/mV0yACpIA45KRjgdCD1ZrI1Iea2JjokVGw4wdlHA9ZLaZdhTpo9qAK50aFmmexxAe0ADFQjRu/xopLbKQ9gGhOaV42PEHOAJLmhhpmcO3LvSEwm7LW8uo4s8mppWoJpSue0VVm9/6z+HvVVYoSCXmtXUGlAMIp8UYX59nD418FDGjrygoz8+eMY8HH4hTPf+s/css7lJilcYo3u5uN1TTE11KOw4mmjTRpprmRkhLYM28RRLAvP7u5eYjWSHDEC2rsYJaH1wdE+VUimWi2V239AWtnJ+awg4jTJxyDSBU1ri7lTTXYJpkt5W5sbxGM3VFddB5Z7y1vadxVpCcgqqeIPncaVDaCumfladbnHtCsoypYBXPYRXbs+KCklquTPqUJaJKJIBTzgKuntqGtVoqUISrSE2TSzB2oB60xgZ5o7lCX00145+CBNtnxUMLXN85lAeJpVUhF81644IOOQhFMdVICGRqEkbTNWDwh3tTABe1QuCKLdigeFRNA0iiKltCjpUgIBFtC2jWjgFLB5TfSHtTXBOs46TfSHtQUexJJJKjE8pc1eUcvrDhtbz54Y/wwnxYvXnw5EtzA13jrCxfLeGj4peb5wBr2vbQuyFHAkD+5EHTNp9Hnt3XJPM7DDFJIcz0GOd25Beo8kOT89gs75LSzAXHEW1Be2NoHSc0aDpKO5+UfNsa1oAYDUNaGgAE1ypTer2y8qy6tWhzRkScyMRFG57Pgm+b/ABrRyx+Rh7UtkV4WxkkJLHh2Y0PHchLsge4sLZMDWuJe3zwRkNd6pZr+ssLp6MnEmIkgOjaygJNMhWinPKFrg2SEENfXoFxeQW5E1HSNdc96yV9UdHJNKRv7ENexTzNqD1LCXbekpdQMLWmtcQNTUZAF2YzpotnYbQXtJIoanL3IaLTso7xPzkfWFFa7W+N7W0qHmjTStDqAaaZbUr1dSWP0wPFH7QdTSmaTER3fbC80pTo4tuhNBl2HuRbndfjT4JocNwB3iqjkdn/r/allIKs8bXeVWnCg9oKfLdjDkx5Y3Y3A0jva4exRWJ2R60diQBirTyLiE4c94fHtjo8E+bQlpAAzyqdVrJLBG8tZI7bz0goa4GtIY2umlTT7SgtLQ0tA0AAAzOQTrZebnB7aAYj0iK6N0aBsGQVW2TSQVY7SH4qChJLieLj+u5WAOSpbqdTF2e9WuJQUJ5VZbnqweclV2xCArHKGR1BUqV6rrecRazfmeoZ0VCYVd7DKdzdnVv7VdNgAFAo7oipHXefZkEW4KgQLJCDqoBHhPDYjHKNwqgZG5qge1FtGShe1IkBlZmoXsRkrVA8KkIqrSM0rM2r29fszXJj0lNd46ddw/XvTEWDk+z+U30h7VG4p9mPTb6Q9qCj2FJJJUYnl8DiK03UPaq+3xY2kbwQO0EISLl02SRsfMhrXODS6ueeQ8VRC+5xbRE9/QEpbSgGRJw6DcQhY5GjyRoxDr3kGuF2urRUU4q/5K3i6aQMLBgLmiSji3Ik4csVTmNizl8WV0cklRkZZWtPoO/MKO4LQWWmGmnOxg+uK+1by6tHPwg5bSNZbL+ra+a5uKglEZJaHOpjw+UeCLsd5uL3xk+TI9o2ZA5ZDhTuWYvujLxl4T4u9wd71auNLZMP/ALAe8NWVGt0ehNjBDTuoR4FXd3igcPtFUsB6A6h7EZ/5FsdQQTU1yosns0ujIcq7ylZeEcdRgxxECg0cW1qaV1xLUWeudd5p1bFneUkbZ52SUoW4aaHyHFwzpxVnZrfTymnszVyg6WjKORW02XDSoZX5/r4qJlsYdHdhy9qUjhqXNHaK9wzWTNr0H3ecj1qwqqiw2lgqA6ue4qxbKDoQUmgTBbe+jh2e1Vtplzy3mvei7e6ru72qvfTaexNAw+w26Nha17wHPoGA16RrSmQptCvWlY1jwZoW4a0cMyMxmCD4eC17Ckxpj3BB2mNHUTJI1IzK2u76ytkxvGEUwA0YdcyNpz8AgpmfOtP2SFqpowNVTXlZKkOYKkHTSu9UmJotLpNYhwJHjX3ol4Vdc8uFxa6oDtK7CrWVqdjQE5MKleEwMqaJgPa3JQyhGvZQISRITA5GoaXQoyVA2s0aUySnecyirv2ns7v9oEuR1kyYONSqBBRcpLKek30h7VVWm8WtdhLgHccu7eprFbKvboek3Q12hS5JFqDatHuaSSS0Oc+WpI6SmjqUfUd9QtNPYmOtInLmgFrJOkQBWgFQNSahVjLE52zPvVjJCSxjSSMILXDYQDiblwqVvK9GMZLdkF+2SyvmcxzJiWvc44KAYpACRUg12KOx8nI8WJjLQzNpoXRUJbp9CvWri02VrpC6rgS1hqOoD9URNos7qZySEBoyyYNBtArXtXLLNx1Z2Qwct0Z68+SjZra575HNY84qsaDTC1oJcSa6imTStFZ+S9lkmfJhmLsqu51rA4gAfw9goBmU17/naswY+axOxaloblrrSntR13TUcau1aHNOR6OVK4eo67lLnKylCFfuVN5WC0Rupz1I8Rw4Q3ydWtJI1pqUXaG9N3X7QirxtTHAtxYulUU6qbeNULI6prvDT4BbQ36OTJq9gszM11oT3rlVsYezlEqJwCdRILIXYvoPLTwp4gihXDbrS3XmpRxBY7vFR4K0sN0zS/w43O40oPWOSto+SkmfOEMpTc4mu6h2KJcfZpBz9GItF8zud0bNTTNz8QHUBr4Ka8YbQ+bDG9wZQUa0DETtzAqt9ZeTcLSCWl5+0TTuFFfxy4co2sYPstA8Vlygukbccj7Z55cvI+1Y43lpY0OBeZDhqAa7TirWmxbll2sb5b6ncwf+xRDnE6klMUSnfo0hCvZFJG0GrQRlShNduvWopquyJKmkcBmckOZ6nCwFztwBr3AVA40pxUGnQK+zoSSyjt4ZnuCvobnlfnIRG3dq7wNAe09ShtcFmi+k9zuDvcBhHcmK7Kf/AMZMRVjOou/Xsqqa33XaAQDMA/UUoAN1AD7aq7tPKF7sTK0ANAdpBGVShLBa46uMmelMsW+qabWwatUUzDb2mlGS9wP/AKrS3dA/CHSta15+iDiA7d6IsduY92GNtMqk0AREjk5Sv0KMa9sBtBQEhRdocg3oQ2DylVt5Po1WEjlT3u9UiWysJVnSgA3CipZbQGdJ1aAgmmuqnbf8DvpFvpNPuqqpkqSvbM/ffz1rEddrWV4Uq4/eVhYeTzmyxlstQHsNCCDk4bqqlskuKdz/AEndrj8Kq7sFveJYx9to/wAgiht7PpNJJJMzPLm3vZgBR4pwyp2BAXhfkL6sYMZptFAOJJ0WUswoRXcjhB0i+uylKcKZ711ONHMp2RzTFpqCRUD2U9yikvLeQgrdBIaBrm0rU1FXcBXdqVWzXdITmT7fYo8Sa2hf9EoS/Fsv74vNrBE6lS6MU3UqQq+z3wXOqXUbQANpQCm3uStVkMkMIBbWMFjqkAmpqMIrU6FF3PyYklNGRPk4hpp2nQdqmMEXkyNsNs9oxDIdyNgtIfkD0gAHDPKgABrpn7lf3XyBkABlcyMbvKPcMvFaSycmLNH5QdIePRHcM/alKSCMJP0YJkRcaAEncBU9yuLFyWtMn0MA3vOHw18Fu4MMYpGxjB9kAeK495OpUPL9GiwfbM/ZeR8bf4spdwYKf5H4BWtmsMEX8OFtfOd0z46KYppcs3kkzZYoofJaXHbluGSjKYXpks4GpzOg2ngBqVn2aUSVSxIVsjnmjGmu6lSOto8n+4tRkNyPf/EdQbsnH1fJHUcaEmwbSBZbc0A51prSlB1uOQ7Sgzb3l1MEjWbXhji0cCSB3gEcVpBZYIKOdSo0c7pEeiPo9TQAqm9eV7I6hmvHXuT4k8rInBgFXGvEk+0HLsUv/J4ImUY1rabBRrevisDeF/utD3HMUNM9tADWg018FHY3REkyuIpSjRm51d27rTUWDaZoLw5TzTHDGD1D4bVWzY2eUSZHfR1IA20GifZ7S54pEBDHoSM5HduxTuDY2OIGwknUmg2najoZl7NbnPfJX6Jw9v5KxitWgoqS7CcLidr3KzsTauruTZCZo7lko89Ssppln7JJR4VoXqWjRCkchLRLTrOi5a7WGdewIOIk9J2p04KkiWyRUd6ydJXMhWdt7+kVaRLIYjnmARTQioQV6wxBjjzYDqZFuWZy0CjtMpB6Joq287Y7DR1Na93+1Ti1shTi3RXxwY6nFQg0GSPuqGQTRdKo5xm37QVc2EbCQj7pBE0WYI5xn3ggKPq5JJJID50Y01CONpa2gcHEnIYW4s+O5aXkzyeE5xSkiPYBq7t2BbuOyQ2dr/2eBrpWNxYG4ecduAc41z4lbyyro544pVZ5ZY+StqnoWQuA3v6A6+lSvZVaS7uQIb/8ido+zGMR9Y/BF3byrfLM6G0xvs8h6UbHnJzOByBIV5jWUs0ukbR+NHt7BbJyescRDmwNe4aPko49YGg7grb9pNKA0G4CgQWNcL1i5Nm8ccY9IK51MdMhTIuYlJdBJlTTKhDOK0FXHaGjER1007UyIvkPzYr6FJO99RGPWJ4IFYU+WmpUElqoKjMHQkhrT1E+V1NqUdZricaGRwb1fOO9dwwj+1oPFWUVlih6VADtc4lzz1vdUlVxJcvoo4LFNJsLRvNYx/kMbvVZ1q1s1yMb5ZxbwOi09eeJw9JxUFv5Rxxg0z4nILK3pytc+obU+A/NGvQt+zbT3jDCKAgU0a2mXdkFmr05ZgVEfhme/QLJtbPaDTM8BkO381K+CCD+K7G/zGZ97tAiwpHZ7wnnNBXPdUnvUUtjjiznfR3mN6Tu3YFBaL5kcMMYETdzdT1u1KrLWRE0vkNBu1J4J8RWQ2+9IhiLGECuFo1Jdtcf1uVVbbU/AASQX1zGozoANyUEwfHjwgAvdxNKA6q7uqQAeTU7HFV0LtFNY3W2EYmEuHmv8qntR7+VZex0b43MkIpnpnQE16ijbdJJ5pA3jMd4VRaTUOJ2A+xLse0T3Zam82BiFcyRUZVKuLJK0N8oLC2i7cdHNyJAzqdybJDJFSkpr5po4eOifEXI3xt7B9LuzUzr1e4UaKcT8Fg7Pfs8flRMeN7cj3K1sPLCGtJA5h4hLiHI00EWdXGp4ojEgLPekUg6D2nqKn5xKyqJJ30aVmbXJqSrq2zdErI3nbAKjdr17AriRIcXVQVqirlREQHJQuculI4ZSoCNnoiLrjPPRf1GfeCkkUl3fxovTZ94IlG0EJ7PqVJJJcx2nltz3lRoY00OQ6t57qlacT82xojaAfLx6ucdpLtpNM6rzlpI6TciNPgVo7lv2owPBG8V/wAmnZ1pZINbRWLIpJJl1fdkZeEYZURztOJlcgXDa12rT1dxVBBfktldzNva5pHky0yI3upl/cMupaF9kDhiacQ37R6Q9+iOls1bORaOblZ5j9QOD9cX6qoUr0zRqtoAgtTXjExwcDoQQQlNamt8pwFdAdTwAGZVNByGa6YS2USxRHMtMpY0nhRpcRp49JbC7+TzI+G/BVpPpSkmR3rAcEcQ5lIZ3VADS0nQPqHHqhaDIe0AcUbBdM0nlDCPt5DshjNT/c/sWgjijiHRDWDbQAV4neUFa77YzTPjoEaQrb6HQXHGBR9ZANjqCMdUTQGdpBPFET26OMUqMtgWMvTldqAS7gNO9Zy0XlNMcqgbh8U7foVL2ba9eVjWZAgeJWSt/KOSQ9GvWcz3Llk5PvIxSEMbqS40T5LfZoMomc6/znZN7tqX+jv+gaz3ZNMcRrTa5xoAiJHWaDU88/c3Jg63bVWWy8Zpz0iaeaMmjsSZYcul3Kq+yb+h9rviWUYW9BnmMyHadqGise9GtYBoEParWG5fS9nWn/An9sUsjYxkM9izt91kaa5nZwVi51eJKZLFvT6F3opLCzDEAa5SEcOi1o9yv7tHRHaqOd2Foy1c47tStRc9lLg0aZCp3V/WiUhx6onjjcSA3XXsGpPBNtdlZI11Wig1eOiTvpvVtPgjbQig836TuLuHBUF5W0ULnUa0bNgULZb0Z69rU2I0bkKZHcNO9Ze1WhzzXMDXieJ3I63TGaQvp0dGDgNvWc0wwU2LrhjrbOHLn3USCO1vGtD1/FSftbXCj29+YTXRcEwxHcqcERHM/Y8WGN2bHFp3tPuU8M1ri8iXENx/NQwE6Yao1rSNK+381Dxs0j8hdMhmva1uycAN+nxUNmiLyK5gZ13naUbIHOFKdoKns0BaNKJwhQsmVPSY4NoFBTNFubwUDm8FqjnkRPUl2fxo/wCoz7wTXjgprrHz0WX8xn3gh9Cj2fUCSSS4z0jw1pTi2tNhGh2hRhye0roo5Ey2uu+nMIa/Lc7YeB3FaGG187IMXkMGQ2E8VjHNBFCKg7E+yWow7SW11OZFdATqQNiwni9o6see9SPVrPeAOqCvC+6EhnesxY71BaaFBT23isaZ0Uuy3td5E1JKxVmtU9skf9WN1eia0aw73EVNNlEbaLeiIuUEgYGxMayg8vMnsroqUH6JlNe2FWe4GxjHO4MH2tT1NTZr/iiys8eI+e/3NVS+rzikcXu3nTuXP2Rp0BHb8Vp437MXlXo5abTNaDV7i7wA6gnw2EDys04MI0ce4fBLped4BHFhzj7JwANEppABmhnV2uPgPYEJeEha3LvQsYPMl0DTcoGE0af7iKV6lD+0NO1ZO1xua4knU67CmR25zdvZsVvG0ZLMpGyaAdCEyWyvOhyCoLJerXa5HwWkuqzsexxeSQRRoDi3tqCoejRbA7tuh872mQYY26mmbjtA7dq1rbUIm0YBX2fmhS0MGEHgODW5NH64qkvW9ww4I+nJu2N4uPuUU5M0tQVhN7Xm2MYnklx0AzLjuAWXtEj5nYpNBm1mwde8qZtnJcXvcXPOpPsA2BS4V0QxqPZxZMzlpdAXM7v1RItyzRTmrgYtTECMSaYdiMdDXREQWdMlqgKOy0oumGpyVoYk5sCpMhwsFs1moiwxPwUSSZpFURGNQSRDci3BQSJDYJJEE67Ifno/TZ94Jz0+7f4sf9Rn3gh9CXaPpVJJJcZ6R4O0qVqHaVI1y6jiCQnFwQrpkwyEpASOBb5Bpw2fkmc5IcjQdqTXJ4KhxRosklo4yHfmeOinqowV0vRQWTNKkxIZrlK0IGiYArpomOfRC2kkjLJTZoonbRamt4qlvCcu29SmtBKpL4tBaKDaqjsym6RXXjaqmg0HtVY96lfVdispdqtkvRzcq2wWztcdBtWiu60mNoFSDvHvBUEEFBRo6yjYLMNybxRrYl8iXLXRO+9p5KtYQG6F9KH+0HbxSs1nawUHadSTtJKc1lFIoUFHo0lklP8AUccUxOcEgqJY2iVOCkwoiCFIEMghRIYpWx0XaJWVRBgSAUhTSnYqI3FNJTnBRuCYjhcoXuUhKhfwTERSOUl2n56L+oz7wQ7ypLs/jRf1GfeCGtEp7R9NJJJLiPUPJhyJtg/lj12fFcPIq2fVj14/xJJKvIzPxRGf8Itn1Q9eP8Sf/wAJtn1Y9eP4pJJ82HiiSN5E2vzG+uz4p45E2vzG+u34riSXNh44jhyJtfmt9cLv/CLX5rPXCSSObH40SM5F2rzWeuF13I617BH6/wCSSSOTGopDByJte0R+v+S67kTaiNI/X/JdSUjBJvk+tZ+q9c/hVNaPkntzzUvg9d/4EklSm0TKCfYxnyP2za+D13/gRTPkntY+lBT03/gXElXmkZv48H2Es+S+1gZOg9d/4E8fJla/Og9d/wCBJJHlkNYIHf3Z2vz4PXk/Au/uytfnwetJ+BJJHkkPwxO/uwtX1kHrSfgXf3YWr62D1pPwJJJeSQeGJJH8mVpGskHrSfgRTPk6tA/mQ97/AMCSSXNj8UR37vJ/rYu9/wCFL93U/wBbF/n+FcSRzY/FE4fk5n+ti/z/AApn7t7R9bD3v/CkkjmxeKI0/JtaPrYe9/4U392do+th/wA/wpJJ85B4onP3YWj66L/P4KN3yVzn+fF3P+CSSPLIXgh9DT8lE/18Xc/4KWw/JVKyRj3Tx0a5riA11ThIPuSSR5JB4YfR6skkkoNT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6153" name="AutoShape 10" descr="data:image/jpeg;base64,/9j/4AAQSkZJRgABAQAAAQABAAD/2wCEAAkGBxQSEhQUEhQVFRQXFxcXFBcYGBQUFxcYFBcXFxQUFxUYHCggGBwlHBQUITEhJSkrLi4uFx8zODMsNygtLisBCgoKDg0OGhAQGywkHyQsLCwsLCwsLCwsLCwsLCwsLCwsLCwsLCwsLCwsLCwsLCwsLCwsLCwsLCwsLCwsLCwsLP/AABEIALgBEgMBIgACEQEDEQH/xAAcAAABBQEBAQAAAAAAAAAAAAAEAAIDBQYBBwj/xABGEAABAwEFAwcHCQgCAgMAAAABAAIDEQQFEiExQVFhBhMicYGRoTJScpKxwdEHI0JTYrLS4fAUFzNDc4Ki8RbiFcI0Y5P/xAAZAQADAQEBAAAAAAAAAAAAAAAAAQIDBAX/xAAmEQACAgICAgIBBQEAAAAAAAAAAQIRAyESMRNBBFEiMmFxgaEU/9oADAMBAAIRAxEAPwAXEV2JxoEsKUQQaEocVIHJgCkAQI6CnYk0BPDVIHQ5OqkAkUFIVVwlOAXSEmMHe4qPEpntUZakBxxyKGa1xxBxB3DdtFe7wU8kgBANauyGRp37FNHC3pEEEkZ5g6Vp7U0Jg9hBqUeAuXfZ9ev3I9tnQCQHRKiO/Z0RY7sdIaNpxJyARY6KmiaQtWzkvvkA6mk/BO/4q360+p/2RyQqMgU0la53JeMayu9UfFU88MUf0S7PLEcu0BHJCop6pYTuPcVcWecurQNjABIpG51SNAoL0c9hGCTHXXoFtNPie5Lluh0VhquVRNrtjo2tIlDidWgEYcq51PHcoGXoCKvjaRvHRPeE07VoBlUlZPjs52yN7GvHtCiMMP1rv/z/AOyLAAKYQrAxQ/W/4O+K5zER0mZ2tePcUWBXEKN4Vuy7MXkPifwDwD3OohLRZS00cCDxTsKK14XbK35xnpt+8EQ+NdskfzjPSb7QqJaPeEkkkEHheBcjZmUVzaaKB1CRnSmYSNTjY0/m0QyNSiFIKBAxOLUZzKXMICgLAnYUVzK4Ykh0DgJEKbm05tlcdPekMCeFGQrM3a86Ad4HtKYbqk2tHrN+KVhQDzVcPA18CPejooCAa00PWnCyOAzHiPiq8wzYsNXZCtK110PtCAouLsiGE9fuVg2FMuyEtjAdrqe1HhqLHQLzKsrug6DhWlTqOFFAWo+xijR2pNgSmMAVq7KnXsHu8SpYpQ4VHu69nWuNT3SNjGgru3KBHJYeiScsj25LH2m8GR6NLjwp7StBabQXHMqjvCx1Jc0dY94VRGV019uP8r1nlDPvQnWMdjk+YgAnbTaKkf2oSAFwz456U7T2rSkRbE+0NfqCOvNDugqQG55itNgrmSjOaxZMFd7tnftRMNmDBQanU70dADSNQzwjZWIaVlQhA0CuCjcE9sFP9UXC1MkjKsbNfJADZAHtG/NAOChohqxotJ8DjWPyd247lyzR9NvpN9oXLHH0Bxr8PcibO3pN9Ie1Az2VJJJUZHj3NrzflgDBay4E6MlA41oQO1pPavTy1eTcu7fzlqcKEYAI89uEk18UR7N30XPLG3ESxOYaBzDQjLR1dnpBb+6I/mYsy6rGkk5k1aDWq8PZaSW0c4nDUNBJNBtp3L1vkLfLZ4GtoQ+JrWu3Ggo0g/2pzjUUZwf5M0jYk/mV0yACpIA45KRjgdCD1ZrI1Iea2JjokVGw4wdlHA9ZLaZdhTpo9qAK50aFmmexxAe0ADFQjRu/xopLbKQ9gGhOaV42PEHOAJLmhhpmcO3LvSEwm7LW8uo4s8mppWoJpSue0VVm9/6z+HvVVYoSCXmtXUGlAMIp8UYX59nD418FDGjrygoz8+eMY8HH4hTPf+s/css7lJilcYo3u5uN1TTE11KOw4mmjTRpprmRkhLYM28RRLAvP7u5eYjWSHDEC2rsYJaH1wdE+VUimWi2V239AWtnJ+awg4jTJxyDSBU1ri7lTTXYJpkt5W5sbxGM3VFddB5Z7y1vadxVpCcgqqeIPncaVDaCumfladbnHtCsoypYBXPYRXbs+KCklquTPqUJaJKJIBTzgKuntqGtVoqUISrSE2TSzB2oB60xgZ5o7lCX00145+CBNtnxUMLXN85lAeJpVUhF81644IOOQhFMdVICGRqEkbTNWDwh3tTABe1QuCKLdigeFRNA0iiKltCjpUgIBFtC2jWjgFLB5TfSHtTXBOs46TfSHtQUexJJJKjE8pc1eUcvrDhtbz54Y/wwnxYvXnw5EtzA13jrCxfLeGj4peb5wBr2vbQuyFHAkD+5EHTNp9Hnt3XJPM7DDFJIcz0GOd25Beo8kOT89gs75LSzAXHEW1Be2NoHSc0aDpKO5+UfNsa1oAYDUNaGgAE1ypTer2y8qy6tWhzRkScyMRFG57Pgm+b/ABrRyx+Rh7UtkV4WxkkJLHh2Y0PHchLsge4sLZMDWuJe3zwRkNd6pZr+ssLp6MnEmIkgOjaygJNMhWinPKFrg2SEENfXoFxeQW5E1HSNdc96yV9UdHJNKRv7ENexTzNqD1LCXbekpdQMLWmtcQNTUZAF2YzpotnYbQXtJIoanL3IaLTso7xPzkfWFFa7W+N7W0qHmjTStDqAaaZbUr1dSWP0wPFH7QdTSmaTER3fbC80pTo4tuhNBl2HuRbndfjT4JocNwB3iqjkdn/r/allIKs8bXeVWnCg9oKfLdjDkx5Y3Y3A0jva4exRWJ2R60diQBirTyLiE4c94fHtjo8E+bQlpAAzyqdVrJLBG8tZI7bz0goa4GtIY2umlTT7SgtLQ0tA0AAAzOQTrZebnB7aAYj0iK6N0aBsGQVW2TSQVY7SH4qChJLieLj+u5WAOSpbqdTF2e9WuJQUJ5VZbnqweclV2xCArHKGR1BUqV6rrecRazfmeoZ0VCYVd7DKdzdnVv7VdNgAFAo7oipHXefZkEW4KgQLJCDqoBHhPDYjHKNwqgZG5qge1FtGShe1IkBlZmoXsRkrVA8KkIqrSM0rM2r29fszXJj0lNd46ddw/XvTEWDk+z+U30h7VG4p9mPTb6Q9qCj2FJJJUYnl8DiK03UPaq+3xY2kbwQO0EISLl02SRsfMhrXODS6ueeQ8VRC+5xbRE9/QEpbSgGRJw6DcQhY5GjyRoxDr3kGuF2urRUU4q/5K3i6aQMLBgLmiSji3Ik4csVTmNizl8WV0cklRkZZWtPoO/MKO4LQWWmGmnOxg+uK+1by6tHPwg5bSNZbL+ra+a5uKglEZJaHOpjw+UeCLsd5uL3xk+TI9o2ZA5ZDhTuWYvujLxl4T4u9wd71auNLZMP/ALAe8NWVGt0ehNjBDTuoR4FXd3igcPtFUsB6A6h7EZ/5FsdQQTU1yosns0ujIcq7ylZeEcdRgxxECg0cW1qaV1xLUWeudd5p1bFneUkbZ52SUoW4aaHyHFwzpxVnZrfTymnszVyg6WjKORW02XDSoZX5/r4qJlsYdHdhy9qUjhqXNHaK9wzWTNr0H3ecj1qwqqiw2lgqA6ue4qxbKDoQUmgTBbe+jh2e1Vtplzy3mvei7e6ru72qvfTaexNAw+w26Nha17wHPoGA16RrSmQptCvWlY1jwZoW4a0cMyMxmCD4eC17Ckxpj3BB2mNHUTJI1IzK2u76ytkxvGEUwA0YdcyNpz8AgpmfOtP2SFqpowNVTXlZKkOYKkHTSu9UmJotLpNYhwJHjX3ol4Vdc8uFxa6oDtK7CrWVqdjQE5MKleEwMqaJgPa3JQyhGvZQISRITA5GoaXQoyVA2s0aUySnecyirv2ns7v9oEuR1kyYONSqBBRcpLKek30h7VVWm8WtdhLgHccu7eprFbKvboek3Q12hS5JFqDatHuaSSS0Oc+WpI6SmjqUfUd9QtNPYmOtInLmgFrJOkQBWgFQNSahVjLE52zPvVjJCSxjSSMILXDYQDiblwqVvK9GMZLdkF+2SyvmcxzJiWvc44KAYpACRUg12KOx8nI8WJjLQzNpoXRUJbp9CvWri02VrpC6rgS1hqOoD9URNos7qZySEBoyyYNBtArXtXLLNx1Z2Qwct0Z68+SjZra575HNY84qsaDTC1oJcSa6imTStFZ+S9lkmfJhmLsqu51rA4gAfw9goBmU17/naswY+axOxaloblrrSntR13TUcau1aHNOR6OVK4eo67lLnKylCFfuVN5WC0Rupz1I8Rw4Q3ydWtJI1pqUXaG9N3X7QirxtTHAtxYulUU6qbeNULI6prvDT4BbQ36OTJq9gszM11oT3rlVsYezlEqJwCdRILIXYvoPLTwp4gihXDbrS3XmpRxBY7vFR4K0sN0zS/w43O40oPWOSto+SkmfOEMpTc4mu6h2KJcfZpBz9GItF8zud0bNTTNz8QHUBr4Ka8YbQ+bDG9wZQUa0DETtzAqt9ZeTcLSCWl5+0TTuFFfxy4co2sYPstA8Vlygukbccj7Z55cvI+1Y43lpY0OBeZDhqAa7TirWmxbll2sb5b6ncwf+xRDnE6klMUSnfo0hCvZFJG0GrQRlShNduvWopquyJKmkcBmckOZ6nCwFztwBr3AVA40pxUGnQK+zoSSyjt4ZnuCvobnlfnIRG3dq7wNAe09ShtcFmi+k9zuDvcBhHcmK7Kf/AMZMRVjOou/Xsqqa33XaAQDMA/UUoAN1AD7aq7tPKF7sTK0ANAdpBGVShLBa46uMmelMsW+qabWwatUUzDb2mlGS9wP/AKrS3dA/CHSta15+iDiA7d6IsduY92GNtMqk0AREjk5Sv0KMa9sBtBQEhRdocg3oQ2DylVt5Po1WEjlT3u9UiWysJVnSgA3CipZbQGdJ1aAgmmuqnbf8DvpFvpNPuqqpkqSvbM/ffz1rEddrWV4Uq4/eVhYeTzmyxlstQHsNCCDk4bqqlskuKdz/AEndrj8Kq7sFveJYx9to/wAgiht7PpNJJJMzPLm3vZgBR4pwyp2BAXhfkL6sYMZptFAOJJ0WUswoRXcjhB0i+uylKcKZ711ONHMp2RzTFpqCRUD2U9yikvLeQgrdBIaBrm0rU1FXcBXdqVWzXdITmT7fYo8Sa2hf9EoS/Fsv74vNrBE6lS6MU3UqQq+z3wXOqXUbQANpQCm3uStVkMkMIBbWMFjqkAmpqMIrU6FF3PyYklNGRPk4hpp2nQdqmMEXkyNsNs9oxDIdyNgtIfkD0gAHDPKgABrpn7lf3XyBkABlcyMbvKPcMvFaSycmLNH5QdIePRHcM/alKSCMJP0YJkRcaAEncBU9yuLFyWtMn0MA3vOHw18Fu4MMYpGxjB9kAeK495OpUPL9GiwfbM/ZeR8bf4spdwYKf5H4BWtmsMEX8OFtfOd0z46KYppcs3kkzZYoofJaXHbluGSjKYXpks4GpzOg2ngBqVn2aUSVSxIVsjnmjGmu6lSOto8n+4tRkNyPf/EdQbsnH1fJHUcaEmwbSBZbc0A51prSlB1uOQ7Sgzb3l1MEjWbXhji0cCSB3gEcVpBZYIKOdSo0c7pEeiPo9TQAqm9eV7I6hmvHXuT4k8rInBgFXGvEk+0HLsUv/J4ImUY1rabBRrevisDeF/utD3HMUNM9tADWg018FHY3REkyuIpSjRm51d27rTUWDaZoLw5TzTHDGD1D4bVWzY2eUSZHfR1IA20GifZ7S54pEBDHoSM5HduxTuDY2OIGwknUmg2najoZl7NbnPfJX6Jw9v5KxitWgoqS7CcLidr3KzsTauruTZCZo7lko89Ssppln7JJR4VoXqWjRCkchLRLTrOi5a7WGdewIOIk9J2p04KkiWyRUd6ydJXMhWdt7+kVaRLIYjnmARTQioQV6wxBjjzYDqZFuWZy0CjtMpB6Joq287Y7DR1Na93+1Ti1shTi3RXxwY6nFQg0GSPuqGQTRdKo5xm37QVc2EbCQj7pBE0WYI5xn3ggKPq5JJJID50Y01CONpa2gcHEnIYW4s+O5aXkzyeE5xSkiPYBq7t2BbuOyQ2dr/2eBrpWNxYG4ecduAc41z4lbyyro544pVZ5ZY+StqnoWQuA3v6A6+lSvZVaS7uQIb/8ido+zGMR9Y/BF3byrfLM6G0xvs8h6UbHnJzOByBIV5jWUs0ukbR+NHt7BbJyescRDmwNe4aPko49YGg7grb9pNKA0G4CgQWNcL1i5Nm8ccY9IK51MdMhTIuYlJdBJlTTKhDOK0FXHaGjER1007UyIvkPzYr6FJO99RGPWJ4IFYU+WmpUElqoKjMHQkhrT1E+V1NqUdZricaGRwb1fOO9dwwj+1oPFWUVlih6VADtc4lzz1vdUlVxJcvoo4LFNJsLRvNYx/kMbvVZ1q1s1yMb5ZxbwOi09eeJw9JxUFv5Rxxg0z4nILK3pytc+obU+A/NGvQt+zbT3jDCKAgU0a2mXdkFmr05ZgVEfhme/QLJtbPaDTM8BkO381K+CCD+K7G/zGZ97tAiwpHZ7wnnNBXPdUnvUUtjjiznfR3mN6Tu3YFBaL5kcMMYETdzdT1u1KrLWRE0vkNBu1J4J8RWQ2+9IhiLGECuFo1Jdtcf1uVVbbU/AASQX1zGozoANyUEwfHjwgAvdxNKA6q7uqQAeTU7HFV0LtFNY3W2EYmEuHmv8qntR7+VZex0b43MkIpnpnQE16ijbdJJ5pA3jMd4VRaTUOJ2A+xLse0T3Zam82BiFcyRUZVKuLJK0N8oLC2i7cdHNyJAzqdybJDJFSkpr5po4eOifEXI3xt7B9LuzUzr1e4UaKcT8Fg7Pfs8flRMeN7cj3K1sPLCGtJA5h4hLiHI00EWdXGp4ojEgLPekUg6D2nqKn5xKyqJJ30aVmbXJqSrq2zdErI3nbAKjdr17AriRIcXVQVqirlREQHJQuculI4ZSoCNnoiLrjPPRf1GfeCkkUl3fxovTZ94IlG0EJ7PqVJJJcx2nltz3lRoY00OQ6t57qlacT82xojaAfLx6ucdpLtpNM6rzlpI6TciNPgVo7lv2owPBG8V/wAmnZ1pZINbRWLIpJJl1fdkZeEYZURztOJlcgXDa12rT1dxVBBfktldzNva5pHky0yI3upl/cMupaF9kDhiacQ37R6Q9+iOls1bORaOblZ5j9QOD9cX6qoUr0zRqtoAgtTXjExwcDoQQQlNamt8pwFdAdTwAGZVNByGa6YS2USxRHMtMpY0nhRpcRp49JbC7+TzI+G/BVpPpSkmR3rAcEcQ5lIZ3VADS0nQPqHHqhaDIe0AcUbBdM0nlDCPt5DshjNT/c/sWgjijiHRDWDbQAV4neUFa77YzTPjoEaQrb6HQXHGBR9ZANjqCMdUTQGdpBPFET26OMUqMtgWMvTldqAS7gNO9Zy0XlNMcqgbh8U7foVL2ba9eVjWZAgeJWSt/KOSQ9GvWcz3Llk5PvIxSEMbqS40T5LfZoMomc6/znZN7tqX+jv+gaz3ZNMcRrTa5xoAiJHWaDU88/c3Jg63bVWWy8Zpz0iaeaMmjsSZYcul3Kq+yb+h9rviWUYW9BnmMyHadqGise9GtYBoEParWG5fS9nWn/An9sUsjYxkM9izt91kaa5nZwVi51eJKZLFvT6F3opLCzDEAa5SEcOi1o9yv7tHRHaqOd2Foy1c47tStRc9lLg0aZCp3V/WiUhx6onjjcSA3XXsGpPBNtdlZI11Wig1eOiTvpvVtPgjbQig836TuLuHBUF5W0ULnUa0bNgULZb0Z69rU2I0bkKZHcNO9Ze1WhzzXMDXieJ3I63TGaQvp0dGDgNvWc0wwU2LrhjrbOHLn3USCO1vGtD1/FSftbXCj29+YTXRcEwxHcqcERHM/Y8WGN2bHFp3tPuU8M1ri8iXENx/NQwE6Yao1rSNK+381Dxs0j8hdMhmva1uycAN+nxUNmiLyK5gZ13naUbIHOFKdoKns0BaNKJwhQsmVPSY4NoFBTNFubwUDm8FqjnkRPUl2fxo/wCoz7wTXjgprrHz0WX8xn3gh9Cj2fUCSSS4z0jw1pTi2tNhGh2hRhye0roo5Ey2uu+nMIa/Lc7YeB3FaGG187IMXkMGQ2E8VjHNBFCKg7E+yWow7SW11OZFdATqQNiwni9o6see9SPVrPeAOqCvC+6EhnesxY71BaaFBT23isaZ0Uuy3td5E1JKxVmtU9skf9WN1eia0aw73EVNNlEbaLeiIuUEgYGxMayg8vMnsroqUH6JlNe2FWe4GxjHO4MH2tT1NTZr/iiys8eI+e/3NVS+rzikcXu3nTuXP2Rp0BHb8Vp437MXlXo5abTNaDV7i7wA6gnw2EDys04MI0ce4fBLped4BHFhzj7JwANEppABmhnV2uPgPYEJeEha3LvQsYPMl0DTcoGE0af7iKV6lD+0NO1ZO1xua4knU67CmR25zdvZsVvG0ZLMpGyaAdCEyWyvOhyCoLJerXa5HwWkuqzsexxeSQRRoDi3tqCoejRbA7tuh872mQYY26mmbjtA7dq1rbUIm0YBX2fmhS0MGEHgODW5NH64qkvW9ww4I+nJu2N4uPuUU5M0tQVhN7Xm2MYnklx0AzLjuAWXtEj5nYpNBm1mwde8qZtnJcXvcXPOpPsA2BS4V0QxqPZxZMzlpdAXM7v1RItyzRTmrgYtTECMSaYdiMdDXREQWdMlqgKOy0oumGpyVoYk5sCpMhwsFs1moiwxPwUSSZpFURGNQSRDci3BQSJDYJJEE67Ifno/TZ94Jz0+7f4sf9Rn3gh9CXaPpVJJJcZ6R4O0qVqHaVI1y6jiCQnFwQrpkwyEpASOBb5Bpw2fkmc5IcjQdqTXJ4KhxRosklo4yHfmeOinqowV0vRQWTNKkxIZrlK0IGiYArpomOfRC2kkjLJTZoonbRamt4qlvCcu29SmtBKpL4tBaKDaqjsym6RXXjaqmg0HtVY96lfVdispdqtkvRzcq2wWztcdBtWiu60mNoFSDvHvBUEEFBRo6yjYLMNybxRrYl8iXLXRO+9p5KtYQG6F9KH+0HbxSs1nawUHadSTtJKc1lFIoUFHo0lklP8AUccUxOcEgqJY2iVOCkwoiCFIEMghRIYpWx0XaJWVRBgSAUhTSnYqI3FNJTnBRuCYjhcoXuUhKhfwTERSOUl2n56L+oz7wQ7ypLs/jRf1GfeCGtEp7R9NJJJLiPUPJhyJtg/lj12fFcPIq2fVj14/xJJKvIzPxRGf8Itn1Q9eP8Sf/wAJtn1Y9eP4pJJ82HiiSN5E2vzG+uz4p45E2vzG+u34riSXNh44jhyJtfmt9cLv/CLX5rPXCSSObH40SM5F2rzWeuF13I617BH6/wCSSSOTGopDByJte0R+v+S67kTaiNI/X/JdSUjBJvk+tZ+q9c/hVNaPkntzzUvg9d/4EklSm0TKCfYxnyP2za+D13/gRTPkntY+lBT03/gXElXmkZv48H2Es+S+1gZOg9d/4E8fJla/Og9d/wCBJJHlkNYIHf3Z2vz4PXk/Au/uytfnwetJ+BJJHkkPwxO/uwtX1kHrSfgXf3YWr62D1pPwJJJeSQeGJJH8mVpGskHrSfgRTPk6tA/mQ97/AMCSSXNj8UR37vJ/rYu9/wCFL93U/wBbF/n+FcSRzY/FE4fk5n+ti/z/AApn7t7R9bD3v/CkkjmxeKI0/JtaPrYe9/4U392do+th/wA/wpJJ85B4onP3YWj66L/P4KN3yVzn+fF3P+CSSPLIXgh9DT8lE/18Xc/4KWw/JVKyRj3Tx0a5riA11ThIPuSSR5JB4YfR6skkkoNT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it-IT" altLang="it-IT"/>
          </a:p>
        </p:txBody>
      </p:sp>
      <p:pic>
        <p:nvPicPr>
          <p:cNvPr id="43020" name="Picture 12" descr="http://www.manalihospital.com/wp-content/uploads/2012/12/CT-Sc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3068960"/>
            <a:ext cx="3600400" cy="241873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</p:spPr>
      </p:pic>
      <p:pic>
        <p:nvPicPr>
          <p:cNvPr id="43022" name="Picture 14" descr="http://endocrinesurgery.ucla.edu/images/adm_tst_abdominal_ultrasound.jpg"/>
          <p:cNvPicPr>
            <a:picLocks noChangeAspect="1" noChangeArrowheads="1"/>
          </p:cNvPicPr>
          <p:nvPr/>
        </p:nvPicPr>
        <p:blipFill>
          <a:blip r:embed="rId3" cstate="print"/>
          <a:srcRect l="3780" r="9281" b="5501"/>
          <a:stretch>
            <a:fillRect/>
          </a:stretch>
        </p:blipFill>
        <p:spPr bwMode="auto">
          <a:xfrm>
            <a:off x="5148064" y="3128445"/>
            <a:ext cx="2664296" cy="23167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78814448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Line 2"/>
          <p:cNvSpPr>
            <a:spLocks noChangeShapeType="1"/>
          </p:cNvSpPr>
          <p:nvPr/>
        </p:nvSpPr>
        <p:spPr bwMode="auto">
          <a:xfrm>
            <a:off x="0" y="1125538"/>
            <a:ext cx="9144000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243" name="Line 3"/>
          <p:cNvSpPr>
            <a:spLocks noChangeShapeType="1"/>
          </p:cNvSpPr>
          <p:nvPr/>
        </p:nvSpPr>
        <p:spPr bwMode="auto">
          <a:xfrm flipV="1">
            <a:off x="395288" y="5732463"/>
            <a:ext cx="8424862" cy="0"/>
          </a:xfrm>
          <a:prstGeom prst="line">
            <a:avLst/>
          </a:prstGeom>
          <a:noFill/>
          <a:ln w="127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244" name="Text Box 6"/>
          <p:cNvSpPr txBox="1">
            <a:spLocks noChangeArrowheads="1"/>
          </p:cNvSpPr>
          <p:nvPr/>
        </p:nvSpPr>
        <p:spPr bwMode="auto">
          <a:xfrm>
            <a:off x="0" y="404813"/>
            <a:ext cx="91440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2800" b="1">
                <a:solidFill>
                  <a:srgbClr val="00683A"/>
                </a:solidFill>
                <a:latin typeface="Georgia" pitchFamily="18" charset="0"/>
              </a:rPr>
              <a:t>TC o US?</a:t>
            </a:r>
            <a:endParaRPr lang="it-IT" altLang="it-IT" sz="2400" b="1">
              <a:solidFill>
                <a:srgbClr val="00683A"/>
              </a:solidFill>
              <a:latin typeface="Georgia" pitchFamily="18" charset="0"/>
            </a:endParaRPr>
          </a:p>
        </p:txBody>
      </p:sp>
      <p:sp>
        <p:nvSpPr>
          <p:cNvPr id="10245" name="AutoShape 2" descr="data:image/jpeg;base64,/9j/4AAQSkZJRgABAQAAAQABAAD/2wCEAAkGBhQSERQTEhMVEBUUFxQUEhcVFBQSFBQUFRAVFBcUFRQXHCYeFxkjGRQVHy8hIycpLSwsFR4xNTAqNSYtLCkBCQoKDgwOGg8PGiwkHyQpKS0qLCwtKSktKiksKSksLCwsKSwtLCwpLCosLCksLSwsKSksKSwsLCwsKSwsLCkpLP/AABEIAOAA4QMBIgACEQEDEQH/xAAcAAEAAgMBAQEAAAAAAAAAAAAABQYDBAcCAQj/xABIEAABAwICBgUJBQUHAwUAAAABAAIDBBEFIQYSMUFRcRMiYYGRBzJCUmJyobHBFCMzU9EkQ4KS8BU0Y3Oi4fGTssIWF1R00v/EABsBAAIDAQEBAAAAAAAAAAAAAAACAQMEBQYH/8QAMREAAgECBAMHAwQDAQAAAAAAAAECAxEEEiExQVFxBRMiQmGB0TLB8JGhsfEUI+FS/9oADAMBAAIRAxEAPwDuKIiACIiACIiACIiACIiACIovEdJ6eA2klbf1W9d3eG7O9Q3YaMXJ2SJRFU5PKVTDY2V38LR83L4zyl0x2tlH8LT8nJc8eZb/AI1X/wAstqKtx+UGkPpubzY76LYbprRn98Bza/8ARTmXMV0ai8r/AEJxFBu01pB++B5Nf+i15PKDSD03O5MP1RmXMFRqPyv9CyIqofKTS8JD/C3/APSz0/lApHGxc5nvNNvEXRnjzJeHqryssiLDS1jJG60b2vHFpBCzJikIiIAIiIAIiIAIiIAIiIAIiIAIiIAIiIALDV1bImF8jgxrdpP9bVgxXGI6dmvI63Aek48AFyjSnS19Q67jqMHmsByHaeJ7VXOaia8NhZ13psSmk+nz5bshJij2XGT3czuHYFSnVdzxWprulOWTfmpOlwqwzWJzcmemp4anQjYwgr6pFtCENAEE3iR10ut52HrwaAo1DwmpdLra+wlffsSCfCaTnLUnrS3YpZ1CtCtw7JQ7jwyN6m9o5pU+J4dG6x9IbnDgRvXZ8Ax1lVEHtyOxzd4K/Nbrxvur7oRpJ0MrXX6jrB47OPd+qto1eDOf2ngVbvIHakXiKQOAI2Fe1tPMhERABERABERABERABERABEUBpDphFS3b+JJ6oPm+8d3LaobS3HhCU3lirk7JIGglxDQNpJsBzKqOO+UKOO7YB0jvWPmDlvd8lRce0tlnN5H2buaMmju38yq4at8ptGO9Zp1+CO3huym/FU/4SmM6QukcXSOL3H+rAbgtClwySY3cLDcFLYVo2B1n5ntUjPiLI+qwax7FRZvVnVUo01lpo8UeChozyW0Wxs2kd5VaxPSS3nPt7Ldqr1TpET5re8m6MyQKjOerOhOxSEekF5/tiH1guYvxR57O5YzWP4pe8LVhFxZ1VlbE7Y4eKyiNp2ELkorXDeVtU+Oys2PKO89AeD5SOnupliMCqNDpw8ZPGsOKsVFpJFLsNjwKZSTKJ0KkN0bLolrTwLbdKNxWJzrpipXKnjVBvWlg1XqnVKtOIU9wVTauIxvuFTLwu50ab72DgzvHk/x3pYejceszLm3cforcuCaLaQmGRsjd3nDiN4XcMLxJk8bZGG4I/oHtXQpzzI8hjcO6NR8mbaIitMIREQAREQAREQARFW9NdJfssWqw/evB1fZbvf8Ap/sobSV2WU6cqklGO7I/TTTXobwwHr7HvHoeyPa7d3PZyjEMXzOdye/NYMTxQknO/FaeH0hleubUquT0PZ4PAQoQvI26GhfO652K4UWHMhbd1hZfaKlbDHrOysoLG8dAGs/Z6DOPaVKWUWpUdV2Wxu4pjmRN+jYPF3JU7ENIHP6sfUb/AKitV8klTJx+DWj6KyYRo+1g1sstr3ZAe7fZzUayGtGktdyDo8Akfm7q373Hu/VT9Hoe3e3+bM+GxbkOIgktpYjUO2F56sQPa47e5bQwWok/GqSwepCNQctY5lMooqnWlxdjENG4mjrFreZDVikoKMbZIv52/qsk2DUMR+9c0u/xJSXeF/ovrZsPGxsX/ScfjqprdCrO+cjTdgVI/wA2Vl+yRv6rVqdBsrxvvzzHiFLhuHSZfs9+6M/Re/8A0tF50EkkB3GN5LfA7fFRkvwHWIcfM11RSK3AZYvOabcRmFpNeR2LoEhqofPa2sj3lo1ZQPd2FapwumrATEdV484W1XtPtNVbhyNcMVZXltzXwV6h0gezInWCtmE4i2YZHPgqfiuASQG5F2+sNnfwWLCsRMUgcNl8x2JVJxepbOlCrG8NzolRBkqtjNHe6udPKJYw5uYIuoHFYdqtkrow0ZuMin09QY3div2hemhp3jPWjd57f/IdvzVIrKfNasMzmG4VcJuDNmIw0MTDU/UtFWslYHxuDmuFwQs64toDpqYHhrjeJx649U+sPquzxyBwBBuDmD2LpQmpq6PFYnDSw88sj0iInMwREQAREQBiqqlsbHPcbNaC4nsAXB9MNIXTyveTm45D1WjY3wXRPKbjmpGIGnN3Xk90eaO8i/cFxKtqNZxKxYmp5Ueo7Ewd/wDbIx31irroxhgDdYqq4RSa8gCuuLVHQQBgyLsu7es1NcWdrGT2pxI3HsaGZ9BuTR6xVNGvUy/Pg0L7itYXv1RsGQ7SrDgeHtjjLnmzW9aQ8TwT7sy6Uo+pno6SOni139Vg/mkdy38lv0uEPqbPqAY4trIAbXG4yHfyX3B6EzvFTMLNH93jOxrfzHDiVudI6qJDCY4ASHPGTpiMi2M7mcXb9ysSMkpO+m/F8j2cRAPRU0Ylc3IhtmxR9j37AewXK+jBnyZ1Ern/AOHGTFHyNus7vKkaambG0MY0MaNgAsFlUlN7bGrS4ZFH+HGxnJoB8dq2V9XxSG5imp2uFnNa4cHNDh8VHSaORXvHrU7uMTizxb5p8FKlfCoBNohnTVEPnj7UwekwasoHEx7Hfw+CxVGHw1QE0L9SQebIzJwPqvH0OanVFV+FkOM0FmS+kNjJgPReOPB20IGTs7rRmtSYiXO+z1bQ2Qjqu9CUcW9vZ/wqjpJgv2eTLzHZt7OIVzc2OthIILHNNiNkkMg+vzCjZ2OqIpKeb8eHNp/Mb6Lxz2HmklG6NVCrllfbmvujX0Hxix6FxyObfqFN45T2F1zmCZ0bwRkWn4grptJUippw4bbZ9h3pYO6sW4mGWaqLjv1KTVbVpvZdSmJU+q4qNKrZrpu60MVLOY3jgu3+TPSLpI+gcblguztbw7vquHVAVm0Jxswyxvv5pGt2tORHgraE8srGHtTDKtSzLdH6FReIpA5ocMwQCF7XSPFBERABeZJA0EnIAEk8ABcr0q/pxiHRUj7GxktGORzd8AfFQ3ZXHpwc5KK4nI9NMZM0skh9Mm3Y0ZNHgAqg1t1I41Nd9lgghXIm80j6LhoKlSSRYtD6G5LjuWnpfiV5HAeiNUc1YsBi6On1uwlc9xip1nk8SSrNopGJPPVlJ8DFhUOtIN9tnPcreyk6aZlMPw4gJJ/ad6LCoHRpobrSO2MBee4K3aLxdHTGaTIya00h9nMj4C/engijESsbOIkyvFMzJtg6cjK0ewRjgXfIFS8cYaA1oAAFgBkABsAUbo/CejMrx15z0ruwHzG8g23xUon9TG9PCERFJAXxfV5e8AEkgAbScgO9ABfCo6XSSmbtnZ3HW+S2KzEWRxGVzupYEEZ3vstxuouNllyNgryVDHHZnfh0kh4F7mx/NZMCxZ8/Sa8YYGO1QWu1muOesAd9ssxxRcnI7XMWLxmF/wBqYMhZtQ0elH69vWbt5XTHouqyqizdF1svTiPnN5WN/FS72ggg5g5EcQdyiMAOr0tM7PoXWbffC8XZ8LjuR6EJ28XL+CpaU0YEjZWeZMA9vMjNSegmJWe6InJwuOe9ea2jvSzRHM0sh1ePRuNx8CfBQWB1GpPGfaA7jkqHpK51o/7KTj+c1+xatIYbOKrsjVbNImXsVWpI1M9xMO/CR8694XNquXmpC14XWcq07M2Sjmg0fo3QHEumo2XNyzqHu2fCysa5p5IcQv0sd9oa8d2R+i6WurB3imeAxVPu60o+oRETmYKgeVGq/CZwDnnvIA+RV/XM/Kifvm/5Q/73qqs/Ab+z43ro5TOdaQrehiyWlEOsealqZlwuWj3VR2SRZag6lIfcHyXL6p1yun4t/dHe79Fy2barZbowUPpk/UmaUWpJLbXuZGO91/ortjUdqdsLcukdFAORcAf9IKptIP2aL/7Ed/irti2ctKP8Yn+WJ5CsjsZaz8a6v9iWA4bNyEoobS+rLKV+qbF5awH3jn8LpnoZ4rM7GN2LyzuLaUNDGmzpn5tvvDG+lzXoYHOc3Vkt/Ya1g8AtwtFNTHVGUUZIHEtbfPmVo0+jwkja+SSUyuaHa4kc3VLhfqNBsAL8FBYnxWi6XEgqqfra/wBrjGbmlobKBvLSPO5FfdIJWz0Ej4zdpYHg+64Eg9uRWXRuvfJE4SG8kT3RPPEt2O8Fq0kFjW0483z2DgJYzcDsuFAy313XyblPQRupxqxsbrx7mtHnR8u1QmBRuqRDri0VO1oAP7yUDaexot3qY0Xm1qSE8G6v8pLfotmproodUPc2PWNmjZck57Nm3b2qfUVNq8Vvf5NLF6lz3imiNnPF5XflxbCfeOwKRpaVsbGsYNVrRYD9e1R2MYe4kTw5TR7t0jN7HfRbWG4k2eMPbluc07WOG1pRx1BrwLLtx6/mxtFQ9QdSuid+bG+M82EPHzKlyVD4t/eqP3pfDolIi49GY54v2qoZulp2u5lpLPkqHBk8dhHzXQqoft0XbBKD3OXP3D70+8f+5U1DpYN3/RfdHQ8Uj1o2nsVfqKewVrmivE3kPkoPEo7BPJGejK2hVKzatVu1bFUblYWtWfidhfSdI8kVRarA4scPkV2hcS8kUV6wHg15+AH1XbV06H0Hh+1UliGERFccwLnvlSps4n8Wub4G/wD5LoSrmnmH9JSkgXMZD+7Y7537lXUV4s14OeStFnAWGzzzU1QFRGKQ6kh7VtYdVLlLR2Pe1FmgpIt9Q3WpnD2fouWVLbFdUoJNaMjiFzbGafUlcO0q2XBmGh5om9SuvRPO+ORj/B1vqrti8n93l3NmjJ92RrmX/wBQVI0c67ZofXYbc7ZfGyt2GD7VQBvpampyew2afENKeOxmraSu+f8AP4yxKG0upS+kktmW2eP4Tc/C63cJrulhY85Eizxwe3Jw8QVtkJ90Z03CXQ0ontqKe4OUsduWs2x8DfwUbRaRMhjbFUazJYwGEajna+qLBzCBYggBGYfNSuP2donhcS7oi7VfGTt6MnIjs/5WwMcd/wDEqb+42382soLEraLVdTzo1TODZZHtLDNK6QNO0NOy43FMKdr1NTIM23jiB4mNvW+JXyQ1U41dUUjD5zi4PlI4NAybzUhR0jYmNYwWa0WH6k7yghu1292ROiZtFJH+XNKzu1r/AFK8tomzVNS2Ua9mRtZf0WPbc6vA629bD9HW673NlmjEjtZzWPDQXcdl1s0GFMhLizWLnW1nOcXuNtmZRYnMk209yNw/E+gJgqXhpjH3b3Gwkj3G59IbCtCrxSNk4lpndI55DZo2BxEg9YECwcP633tEsDXW1mtdbZcA25XX0C2zLlkixCkk72+AVDzdeuiH5UT3nm8ho+AUsSorR4dI6aoOyV1mf5cfVae83KkTZNnmql/bHO3RUxvzc+/yVCp85B2uHxKtVZWfcVM/57+jj/y2dUH5+CruBwa88Y9ofBUT1Z1MMssW+X2Xyzpzx1G8gqzpBPYWVjrpLADgFR8aqdZ5Csm7Iy4aOaVyKcLr0yFZoobqWwjB3TSMjYLucQB+p7FVGNzdVrKCuy/+R3CC0STEcGN57T9F01aOCYU2mgZE3Y0Zni7aT4reXThHLGx4bE1u+qynzCIiczheJYg5paRcOBBHEEWK9ogDg2meAGKV7D6J6p4tOYPgqhHIWFd/080e6eLpGC74wbje5m0jmNviuKYnh2dwuZXp5XdHt+y8aqtPLIlMBxPMAlR+mVB1hINhUTDMY3K1xvFTAW7wEkXmVjVVp91NTWxSsJq+ima7gc+Su+DziCqdHsjqPvYuGv6Te/6BUStpSxxB3Kz4O77VT9FrassRDonbw4bDy3J4Mz4iCtfh+WZY9b7PUG+UVQdu5k9vgHgeIUyoTDaxtXE+KZtpG9SZhyIPrN7L5g7islBXOicIJzc7IZDslHquO6QfFWmBpvR7omEKLy4qRD49y8XXxzkBUEnpeSl18JUgfCV5K+lR2JYr0ZEbB0kzvMYN3tPPotCglK5gxucu1aaM9eXzyPQi9Jx57BzXrFn9HEynhyfLaKMeqy1nPPYB80p4W0sb5pnaz3ZyO3uO5jBw3ALV6cwsfVzi0sg1Ymfls9Fg7TtKhjxV2re3qyE0uqGtMdOzzYmgd9t/bv71n0Fw/WlMh2MHxKrvWlkv5znnxJK6XguG9BCG7zm7mVVHxSudCq+6pZOL/Ga+N1Vg4qlHrO5q06S5MVdwyK5JUy1dhKLUKbkblNS7F2DQLRP7PH0sg+9eNnqN4czvVd8nejgkk6Z4u2M9UcXce75rqK10qdtWed7Qxbm+7j7hERaDkBERABERABcy090R6MmeJv3bj1wPQcd/un4eC6avMkYcC1wBBBBBzBB2ghJOCkrGjD4iVCeZe5+baujCxUFQ6neHbWnauhabaDmAmWIF0R2jaYydx9ngfHto/R7WuGRXOnBxZ7TD4qNandao38dwMTx9LFmbXy3qnUVY+CQObkQcxx4gq24JiZp39E83Y7zT9Fl0k0XbIDLFvzIHzRvqiL5Hkls9memTMqtWeB4hqWDfsePUeN47VI02IR1QME7OjlHnxu7PSjdvHaM1zprnwuyu0hTsOPMnaGzi5b5r2nVkYeLXJlMpqYd8PbmvktI+0U+WdXENmYE7Bw4SfNbFNjkUuTXgO3sd1HjsLXZqJpMYmYN1ZH6zbNmaPabsd3LK/EaSpyfqa3qyjUeDw630KfoZmn5l7r4/omrr0FER4A0fhSzRDdqyFzfB117/ALJm3VcneyI/RTqJePMlFq1uIxxC8j2s7CczybtK1HYI4/iVUxG8BzYh3loWu19FTm4LC/iCZpCeeZugFZ7a9D2a2afKFphYf3sg6xHsR/UrIGQ0bC5xJc/aT15ZXcBvPyCfbqib8GLoG/mT5Hm2IZnvUfVVsFIS8uNTUH03G5HujYwclF7DqLk7fsvu/wA6GeTaKmsswNzhh26vtO9Z/wAlUMbxl1TJc5AeaOA/VYsTxaSd2s88huCltGtGTK4PeLMGfNVN5tEdCnTjSWef9eiJDQ3BLffPHu3+aud7qPkkDQGtyAWKXFA0bVYkoqxiqSlVlmI3Sx2VlDYKzq963628pvu3LHh1Nq5dqVayuWzajRynadCqXUpI+0Bx5uz+qnlpYPBqQsbwa0eAAW6uitjxsneTYREUihERABERABERAHl7AQQQCDkQcwQdxC5jptoL0V5oBePa5u0x/q35LqC+OaCLEXByI4pJwUlZmnD4mdCWaPuj861tJrMtvGYW3o3jpH3b92Watmm+iv2d/SRj7p5yHqO26vLh/sub18Zjk1hsK5004M9jhqkMVTtz26ltxnRtk41mWDvmqJX4Q+JxBBFlc8FxnIZqangjnbZwCaylqitTnReWWqOV09c+M3BIIU5TaSteA2ojZL2kC/xUriWhe9nWHxUBUaLvbxHMfVLZotcqdQnqaCidm3WiPsSPb8jZbYw2m/Pn/wCu5Up2Cyjd4Fef7Mm4HxU5vQrdG+0y6voqFubvvD7cj3/MrC/SilgFoY2g+y0D4qpNwWU7vit2m0Sldu+CMz4IO5h55X9z3iemEstw06g7NvioiGmfI7IFxKuNBoKNryrFR4ZFCOq0X4oyt7jd/Tpq0EVzAtDLWfN4KxzzBrdVosAss8/FQVfW3yamso7GdylVleRhrKw3s1eIKa+bs19hp95XqWXcEJDSlbRHqSQbGq0aD6Jule2aQWjabi/puG4di+6EaIic9LKPu2nIeuR9F1COMNADQABkAMgAtNOnxZxMZi7Xpw9z6AvqItBxwiIgAiIgAiIgAiIgAiIgDVxPD2zxOifscLdoO4jtBXEtJMAdG90TxZzdh3EbiOwru6idIdHI6plndV48x9sx2HiFVVp50dDA4x4eeux+dYZXROsclYaHFb71I6RaJPidqytt6rhm13a0/RVWfDpIjdvWHxXPcZQZ66NaliY3vqW+HFiO1bAxZh2271SoMW3HJbbcQBTKZVPC2LUaqE7Q34Lz9oh9VvwVXM9011OcT/H9S0f2jENjQvhxkbrBVgPXoSIzB3CLEcSvtKxyYmAoPpSvbBdGYjukjbmq3P2JFTr7ExZnOsFKRXKVtEYpnWCYThrp5mxszLjbkN5PILDYvcAASSbADMkndZdV0J0U+ys15B968Z+w31efFWwjmZixVdUYer2J/D6FsMbY2CwaAB+q2URbDzbdwiIgAiIgAiIgAiIgAiIgAiIgAiIgDFU0rJGlj2h7TtBFwqTjvk82upjcfluOf8LvofFXtEsoqW5dSrzpO8WcBxXAbOLXsMbhtBFiFX6midGeIX6RxPB4qhurKwO4HY5vJwzC5/pD5OHtBdD98z1f3g7vS7vBZKlDij0OE7WX0z0/g5bDVLbZKvOJYI5jjYEEbQRYjuWlHKRkclk1W531lqK8SUDl6C1IpbrciF0yKJaGSNi3Io1jjbZSFBhs051YY3P7QMhzOwK2KMdWokrtmIvDVlw/Cpqp+rEwu47gBxcdgVywXyabHVL7+ww/N36eKu9HQsiaGRsDGjcBbx4laI0m9zj1u0Ix0p6sgtF9C46Wz3Wkl9bc3sYPr8lZERaEktEcec5TeaTCIikQIiIAIiIAIiIAIiIAIiIAIiIAIiIAIiIAIiIAj8TwGGoH3sbXH1tjh/EM1UcS8ksT7mOQt4B7Q74iyvyJJQjLdF9LE1aX0SaOV/8As9IDlLHb+MfCy36TyTkefOB7rSfiSF0VEqowXA0S7RxEt5Fbw/QClisS0yni83H8osFYYYWsGq1oaBsAAA8AvaKxJLYxzqSnrJ3CIikQIiIAIiIAIiIAIiIAIiIA/9k="/>
          <p:cNvSpPr>
            <a:spLocks noChangeAspect="1" noChangeArrowheads="1"/>
          </p:cNvSpPr>
          <p:nvPr/>
        </p:nvSpPr>
        <p:spPr bwMode="auto">
          <a:xfrm>
            <a:off x="155575" y="-1576388"/>
            <a:ext cx="3305175" cy="329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0246" name="AutoShape 4" descr="data:image/jpeg;base64,/9j/4AAQSkZJRgABAQAAAQABAAD/2wCEAAkGBhQSERQTEhMVEBUUFxQUEhcVFBQSFBQUFRAVFBcUFRQXHCYeFxkjGRQVHy8hIycpLSwsFR4xNTAqNSYtLCkBCQoKDgwOGg8PGiwkHyQpKS0qLCwtKSktKiksKSksLCwsKSwtLCwpLCosLCksLSwsKSksKSwsLCwsKSwsLCkpLP/AABEIAOAA4QMBIgACEQEDEQH/xAAcAAEAAgMBAQEAAAAAAAAAAAAABQYDBAcCAQj/xABIEAABAwICBgUJBQUHAwUAAAABAAIDBBEFIQYSMUFRcRMiYYGRBzJCUmJyobHBFCMzU9EkQ4KS8BU0Y3Oi4fGTssIWF1R00v/EABsBAAIDAQEBAAAAAAAAAAAAAAACAQMEBQYH/8QAMREAAgECBAMHAwQDAQAAAAAAAAECAxEEEiExQVFxBRMiQmGB0TLB8JGhsfEUI+FS/9oADAMBAAIRAxEAPwDuKIiACIiACIiACIiACIiACIovEdJ6eA2klbf1W9d3eG7O9Q3YaMXJ2SJRFU5PKVTDY2V38LR83L4zyl0x2tlH8LT8nJc8eZb/AI1X/wAstqKtx+UGkPpubzY76LYbprRn98Bza/8ARTmXMV0ai8r/AEJxFBu01pB++B5Nf+i15PKDSD03O5MP1RmXMFRqPyv9CyIqofKTS8JD/C3/APSz0/lApHGxc5nvNNvEXRnjzJeHqryssiLDS1jJG60b2vHFpBCzJikIiIAIiIAIiIAIiIAIiIAIiIAIiIAIiIALDV1bImF8jgxrdpP9bVgxXGI6dmvI63Aek48AFyjSnS19Q67jqMHmsByHaeJ7VXOaia8NhZ13psSmk+nz5bshJij2XGT3czuHYFSnVdzxWprulOWTfmpOlwqwzWJzcmemp4anQjYwgr6pFtCENAEE3iR10ut52HrwaAo1DwmpdLra+wlffsSCfCaTnLUnrS3YpZ1CtCtw7JQ7jwyN6m9o5pU+J4dG6x9IbnDgRvXZ8Ax1lVEHtyOxzd4K/Nbrxvur7oRpJ0MrXX6jrB47OPd+qto1eDOf2ngVbvIHakXiKQOAI2Fe1tPMhERABERABERABERABERABEUBpDphFS3b+JJ6oPm+8d3LaobS3HhCU3lirk7JIGglxDQNpJsBzKqOO+UKOO7YB0jvWPmDlvd8lRce0tlnN5H2buaMmju38yq4at8ptGO9Zp1+CO3huym/FU/4SmM6QukcXSOL3H+rAbgtClwySY3cLDcFLYVo2B1n5ntUjPiLI+qwax7FRZvVnVUo01lpo8UeChozyW0Wxs2kd5VaxPSS3nPt7Ldqr1TpET5re8m6MyQKjOerOhOxSEekF5/tiH1guYvxR57O5YzWP4pe8LVhFxZ1VlbE7Y4eKyiNp2ELkorXDeVtU+Oys2PKO89AeD5SOnupliMCqNDpw8ZPGsOKsVFpJFLsNjwKZSTKJ0KkN0bLolrTwLbdKNxWJzrpipXKnjVBvWlg1XqnVKtOIU9wVTauIxvuFTLwu50ab72DgzvHk/x3pYejceszLm3cforcuCaLaQmGRsjd3nDiN4XcMLxJk8bZGG4I/oHtXQpzzI8hjcO6NR8mbaIitMIREQAREQAREQARFW9NdJfssWqw/evB1fZbvf8Ap/sobSV2WU6cqklGO7I/TTTXobwwHr7HvHoeyPa7d3PZyjEMXzOdye/NYMTxQknO/FaeH0hleubUquT0PZ4PAQoQvI26GhfO652K4UWHMhbd1hZfaKlbDHrOysoLG8dAGs/Z6DOPaVKWUWpUdV2Wxu4pjmRN+jYPF3JU7ENIHP6sfUb/AKitV8klTJx+DWj6KyYRo+1g1sstr3ZAe7fZzUayGtGktdyDo8Akfm7q373Hu/VT9Hoe3e3+bM+GxbkOIgktpYjUO2F56sQPa47e5bQwWok/GqSwepCNQctY5lMooqnWlxdjENG4mjrFreZDVikoKMbZIv52/qsk2DUMR+9c0u/xJSXeF/ovrZsPGxsX/ScfjqprdCrO+cjTdgVI/wA2Vl+yRv6rVqdBsrxvvzzHiFLhuHSZfs9+6M/Re/8A0tF50EkkB3GN5LfA7fFRkvwHWIcfM11RSK3AZYvOabcRmFpNeR2LoEhqofPa2sj3lo1ZQPd2FapwumrATEdV484W1XtPtNVbhyNcMVZXltzXwV6h0gezInWCtmE4i2YZHPgqfiuASQG5F2+sNnfwWLCsRMUgcNl8x2JVJxepbOlCrG8NzolRBkqtjNHe6udPKJYw5uYIuoHFYdqtkrow0ZuMin09QY3div2hemhp3jPWjd57f/IdvzVIrKfNasMzmG4VcJuDNmIw0MTDU/UtFWslYHxuDmuFwQs64toDpqYHhrjeJx649U+sPquzxyBwBBuDmD2LpQmpq6PFYnDSw88sj0iInMwREQAREQBiqqlsbHPcbNaC4nsAXB9MNIXTyveTm45D1WjY3wXRPKbjmpGIGnN3Xk90eaO8i/cFxKtqNZxKxYmp5Ueo7Ewd/wDbIx31irroxhgDdYqq4RSa8gCuuLVHQQBgyLsu7es1NcWdrGT2pxI3HsaGZ9BuTR6xVNGvUy/Pg0L7itYXv1RsGQ7SrDgeHtjjLnmzW9aQ8TwT7sy6Uo+pno6SOni139Vg/mkdy38lv0uEPqbPqAY4trIAbXG4yHfyX3B6EzvFTMLNH93jOxrfzHDiVudI6qJDCY4ASHPGTpiMi2M7mcXb9ysSMkpO+m/F8j2cRAPRU0Ylc3IhtmxR9j37AewXK+jBnyZ1Ern/AOHGTFHyNus7vKkaambG0MY0MaNgAsFlUlN7bGrS4ZFH+HGxnJoB8dq2V9XxSG5imp2uFnNa4cHNDh8VHSaORXvHrU7uMTizxb5p8FKlfCoBNohnTVEPnj7UwekwasoHEx7Hfw+CxVGHw1QE0L9SQebIzJwPqvH0OanVFV+FkOM0FmS+kNjJgPReOPB20IGTs7rRmtSYiXO+z1bQ2Qjqu9CUcW9vZ/wqjpJgv2eTLzHZt7OIVzc2OthIILHNNiNkkMg+vzCjZ2OqIpKeb8eHNp/Mb6Lxz2HmklG6NVCrllfbmvujX0Hxix6FxyObfqFN45T2F1zmCZ0bwRkWn4grptJUippw4bbZ9h3pYO6sW4mGWaqLjv1KTVbVpvZdSmJU+q4qNKrZrpu60MVLOY3jgu3+TPSLpI+gcblguztbw7vquHVAVm0Jxswyxvv5pGt2tORHgraE8srGHtTDKtSzLdH6FReIpA5ocMwQCF7XSPFBERABeZJA0EnIAEk8ABcr0q/pxiHRUj7GxktGORzd8AfFQ3ZXHpwc5KK4nI9NMZM0skh9Mm3Y0ZNHgAqg1t1I41Nd9lgghXIm80j6LhoKlSSRYtD6G5LjuWnpfiV5HAeiNUc1YsBi6On1uwlc9xip1nk8SSrNopGJPPVlJ8DFhUOtIN9tnPcreyk6aZlMPw4gJJ/ad6LCoHRpobrSO2MBee4K3aLxdHTGaTIya00h9nMj4C/engijESsbOIkyvFMzJtg6cjK0ewRjgXfIFS8cYaA1oAAFgBkABsAUbo/CejMrx15z0ruwHzG8g23xUon9TG9PCERFJAXxfV5e8AEkgAbScgO9ABfCo6XSSmbtnZ3HW+S2KzEWRxGVzupYEEZ3vstxuouNllyNgryVDHHZnfh0kh4F7mx/NZMCxZ8/Sa8YYGO1QWu1muOesAd9ssxxRcnI7XMWLxmF/wBqYMhZtQ0elH69vWbt5XTHouqyqizdF1svTiPnN5WN/FS72ggg5g5EcQdyiMAOr0tM7PoXWbffC8XZ8LjuR6EJ28XL+CpaU0YEjZWeZMA9vMjNSegmJWe6InJwuOe9ea2jvSzRHM0sh1ePRuNx8CfBQWB1GpPGfaA7jkqHpK51o/7KTj+c1+xatIYbOKrsjVbNImXsVWpI1M9xMO/CR8694XNquXmpC14XWcq07M2Sjmg0fo3QHEumo2XNyzqHu2fCysa5p5IcQv0sd9oa8d2R+i6WurB3imeAxVPu60o+oRETmYKgeVGq/CZwDnnvIA+RV/XM/Kifvm/5Q/73qqs/Ab+z43ro5TOdaQrehiyWlEOsealqZlwuWj3VR2SRZag6lIfcHyXL6p1yun4t/dHe79Fy2barZbowUPpk/UmaUWpJLbXuZGO91/ortjUdqdsLcukdFAORcAf9IKptIP2aL/7Ed/irti2ctKP8Yn+WJ5CsjsZaz8a6v9iWA4bNyEoobS+rLKV+qbF5awH3jn8LpnoZ4rM7GN2LyzuLaUNDGmzpn5tvvDG+lzXoYHOc3Vkt/Ya1g8AtwtFNTHVGUUZIHEtbfPmVo0+jwkja+SSUyuaHa4kc3VLhfqNBsAL8FBYnxWi6XEgqqfra/wBrjGbmlobKBvLSPO5FfdIJWz0Ej4zdpYHg+64Eg9uRWXRuvfJE4SG8kT3RPPEt2O8Fq0kFjW0483z2DgJYzcDsuFAy313XyblPQRupxqxsbrx7mtHnR8u1QmBRuqRDri0VO1oAP7yUDaexot3qY0Xm1qSE8G6v8pLfotmproodUPc2PWNmjZck57Nm3b2qfUVNq8Vvf5NLF6lz3imiNnPF5XflxbCfeOwKRpaVsbGsYNVrRYD9e1R2MYe4kTw5TR7t0jN7HfRbWG4k2eMPbluc07WOG1pRx1BrwLLtx6/mxtFQ9QdSuid+bG+M82EPHzKlyVD4t/eqP3pfDolIi49GY54v2qoZulp2u5lpLPkqHBk8dhHzXQqoft0XbBKD3OXP3D70+8f+5U1DpYN3/RfdHQ8Uj1o2nsVfqKewVrmivE3kPkoPEo7BPJGejK2hVKzatVu1bFUblYWtWfidhfSdI8kVRarA4scPkV2hcS8kUV6wHg15+AH1XbV06H0Hh+1UliGERFccwLnvlSps4n8Wub4G/wD5LoSrmnmH9JSkgXMZD+7Y7537lXUV4s14OeStFnAWGzzzU1QFRGKQ6kh7VtYdVLlLR2Pe1FmgpIt9Q3WpnD2fouWVLbFdUoJNaMjiFzbGafUlcO0q2XBmGh5om9SuvRPO+ORj/B1vqrti8n93l3NmjJ92RrmX/wBQVI0c67ZofXYbc7ZfGyt2GD7VQBvpampyew2afENKeOxmraSu+f8AP4yxKG0upS+kktmW2eP4Tc/C63cJrulhY85Eizxwe3Jw8QVtkJ90Z03CXQ0ontqKe4OUsduWs2x8DfwUbRaRMhjbFUazJYwGEajna+qLBzCBYggBGYfNSuP2donhcS7oi7VfGTt6MnIjs/5WwMcd/wDEqb+42382soLEraLVdTzo1TODZZHtLDNK6QNO0NOy43FMKdr1NTIM23jiB4mNvW+JXyQ1U41dUUjD5zi4PlI4NAybzUhR0jYmNYwWa0WH6k7yghu1292ROiZtFJH+XNKzu1r/AFK8tomzVNS2Ua9mRtZf0WPbc6vA629bD9HW673NlmjEjtZzWPDQXcdl1s0GFMhLizWLnW1nOcXuNtmZRYnMk209yNw/E+gJgqXhpjH3b3Gwkj3G59IbCtCrxSNk4lpndI55DZo2BxEg9YECwcP633tEsDXW1mtdbZcA25XX0C2zLlkixCkk72+AVDzdeuiH5UT3nm8ho+AUsSorR4dI6aoOyV1mf5cfVae83KkTZNnmql/bHO3RUxvzc+/yVCp85B2uHxKtVZWfcVM/57+jj/y2dUH5+CruBwa88Y9ofBUT1Z1MMssW+X2Xyzpzx1G8gqzpBPYWVjrpLADgFR8aqdZ5Csm7Iy4aOaVyKcLr0yFZoobqWwjB3TSMjYLucQB+p7FVGNzdVrKCuy/+R3CC0STEcGN57T9F01aOCYU2mgZE3Y0Zni7aT4reXThHLGx4bE1u+qynzCIiczheJYg5paRcOBBHEEWK9ogDg2meAGKV7D6J6p4tOYPgqhHIWFd/080e6eLpGC74wbje5m0jmNviuKYnh2dwuZXp5XdHt+y8aqtPLIlMBxPMAlR+mVB1hINhUTDMY3K1xvFTAW7wEkXmVjVVp91NTWxSsJq+ima7gc+Su+DziCqdHsjqPvYuGv6Te/6BUStpSxxB3Kz4O77VT9FrassRDonbw4bDy3J4Mz4iCtfh+WZY9b7PUG+UVQdu5k9vgHgeIUyoTDaxtXE+KZtpG9SZhyIPrN7L5g7islBXOicIJzc7IZDslHquO6QfFWmBpvR7omEKLy4qRD49y8XXxzkBUEnpeSl18JUgfCV5K+lR2JYr0ZEbB0kzvMYN3tPPotCglK5gxucu1aaM9eXzyPQi9Jx57BzXrFn9HEynhyfLaKMeqy1nPPYB80p4W0sb5pnaz3ZyO3uO5jBw3ALV6cwsfVzi0sg1Ymfls9Fg7TtKhjxV2re3qyE0uqGtMdOzzYmgd9t/bv71n0Fw/WlMh2MHxKrvWlkv5znnxJK6XguG9BCG7zm7mVVHxSudCq+6pZOL/Ga+N1Vg4qlHrO5q06S5MVdwyK5JUy1dhKLUKbkblNS7F2DQLRP7PH0sg+9eNnqN4czvVd8nejgkk6Z4u2M9UcXce75rqK10qdtWed7Qxbm+7j7hERaDkBERABERABcy090R6MmeJv3bj1wPQcd/un4eC6avMkYcC1wBBBBBzBB2ghJOCkrGjD4iVCeZe5+baujCxUFQ6neHbWnauhabaDmAmWIF0R2jaYydx9ngfHto/R7WuGRXOnBxZ7TD4qNandao38dwMTx9LFmbXy3qnUVY+CQObkQcxx4gq24JiZp39E83Y7zT9Fl0k0XbIDLFvzIHzRvqiL5Hkls9memTMqtWeB4hqWDfsePUeN47VI02IR1QME7OjlHnxu7PSjdvHaM1zprnwuyu0hTsOPMnaGzi5b5r2nVkYeLXJlMpqYd8PbmvktI+0U+WdXENmYE7Bw4SfNbFNjkUuTXgO3sd1HjsLXZqJpMYmYN1ZH6zbNmaPabsd3LK/EaSpyfqa3qyjUeDw630KfoZmn5l7r4/omrr0FER4A0fhSzRDdqyFzfB117/ALJm3VcneyI/RTqJePMlFq1uIxxC8j2s7CczybtK1HYI4/iVUxG8BzYh3loWu19FTm4LC/iCZpCeeZugFZ7a9D2a2afKFphYf3sg6xHsR/UrIGQ0bC5xJc/aT15ZXcBvPyCfbqib8GLoG/mT5Hm2IZnvUfVVsFIS8uNTUH03G5HujYwclF7DqLk7fsvu/wA6GeTaKmsswNzhh26vtO9Z/wAlUMbxl1TJc5AeaOA/VYsTxaSd2s88huCltGtGTK4PeLMGfNVN5tEdCnTjSWef9eiJDQ3BLffPHu3+aud7qPkkDQGtyAWKXFA0bVYkoqxiqSlVlmI3Sx2VlDYKzq963628pvu3LHh1Nq5dqVayuWzajRynadCqXUpI+0Bx5uz+qnlpYPBqQsbwa0eAAW6uitjxsneTYREUihERABERABERAHl7AQQQCDkQcwQdxC5jptoL0V5oBePa5u0x/q35LqC+OaCLEXByI4pJwUlZmnD4mdCWaPuj861tJrMtvGYW3o3jpH3b92Watmm+iv2d/SRj7p5yHqO26vLh/sub18Zjk1hsK5004M9jhqkMVTtz26ltxnRtk41mWDvmqJX4Q+JxBBFlc8FxnIZqangjnbZwCaylqitTnReWWqOV09c+M3BIIU5TaSteA2ojZL2kC/xUriWhe9nWHxUBUaLvbxHMfVLZotcqdQnqaCidm3WiPsSPb8jZbYw2m/Pn/wCu5Up2Cyjd4Fef7Mm4HxU5vQrdG+0y6voqFubvvD7cj3/MrC/SilgFoY2g+y0D4qpNwWU7vit2m0Sldu+CMz4IO5h55X9z3iemEstw06g7NvioiGmfI7IFxKuNBoKNryrFR4ZFCOq0X4oyt7jd/Tpq0EVzAtDLWfN4KxzzBrdVosAss8/FQVfW3yamso7GdylVleRhrKw3s1eIKa+bs19hp95XqWXcEJDSlbRHqSQbGq0aD6Jule2aQWjabi/puG4di+6EaIic9LKPu2nIeuR9F1COMNADQABkAMgAtNOnxZxMZi7Xpw9z6AvqItBxwiIgAiIgAiIgAiIgAiIgDVxPD2zxOifscLdoO4jtBXEtJMAdG90TxZzdh3EbiOwru6idIdHI6plndV48x9sx2HiFVVp50dDA4x4eeux+dYZXROsclYaHFb71I6RaJPidqytt6rhm13a0/RVWfDpIjdvWHxXPcZQZ66NaliY3vqW+HFiO1bAxZh2271SoMW3HJbbcQBTKZVPC2LUaqE7Q34Lz9oh9VvwVXM9011OcT/H9S0f2jENjQvhxkbrBVgPXoSIzB3CLEcSvtKxyYmAoPpSvbBdGYjukjbmq3P2JFTr7ExZnOsFKRXKVtEYpnWCYThrp5mxszLjbkN5PILDYvcAASSbADMkndZdV0J0U+ys15B968Z+w31efFWwjmZixVdUYer2J/D6FsMbY2CwaAB+q2URbDzbdwiIgAiIgAiIgAiIgAiIgAiIgAiIgDFU0rJGlj2h7TtBFwqTjvk82upjcfluOf8LvofFXtEsoqW5dSrzpO8WcBxXAbOLXsMbhtBFiFX6midGeIX6RxPB4qhurKwO4HY5vJwzC5/pD5OHtBdD98z1f3g7vS7vBZKlDij0OE7WX0z0/g5bDVLbZKvOJYI5jjYEEbQRYjuWlHKRkclk1W531lqK8SUDl6C1IpbrciF0yKJaGSNi3Io1jjbZSFBhs051YY3P7QMhzOwK2KMdWokrtmIvDVlw/Cpqp+rEwu47gBxcdgVywXyabHVL7+ww/N36eKu9HQsiaGRsDGjcBbx4laI0m9zj1u0Ix0p6sgtF9C46Wz3Wkl9bc3sYPr8lZERaEktEcec5TeaTCIikQIiIAIiIAIiIAIiIAIiIAIiIAIiIAIiIAIiIAj8TwGGoH3sbXH1tjh/EM1UcS8ksT7mOQt4B7Q74iyvyJJQjLdF9LE1aX0SaOV/8As9IDlLHb+MfCy36TyTkefOB7rSfiSF0VEqowXA0S7RxEt5Fbw/QClisS0yni83H8osFYYYWsGq1oaBsAAA8AvaKxJLYxzqSnrJ3CIikQIiIAIiIAIiIAIiIAIiIA/9k="/>
          <p:cNvSpPr>
            <a:spLocks noChangeAspect="1" noChangeArrowheads="1"/>
          </p:cNvSpPr>
          <p:nvPr/>
        </p:nvSpPr>
        <p:spPr bwMode="auto">
          <a:xfrm>
            <a:off x="155575" y="-1576388"/>
            <a:ext cx="3305175" cy="329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0247" name="AutoShape 6" descr="data:image/jpeg;base64,/9j/4AAQSkZJRgABAQAAAQABAAD/2wCEAAkGBhQSERQTEhMVEBUUFxQUEhcVFBQSFBQUFRAVFBcUFRQXHCYeFxkjGRQVHy8hIycpLSwsFR4xNTAqNSYtLCkBCQoKDgwOGg8PGiwkHyQpKS0qLCwtKSktKiksKSksLCwsKSwtLCwpLCosLCksLSwsKSksKSwsLCwsKSwsLCkpLP/AABEIAOAA4QMBIgACEQEDEQH/xAAcAAEAAgMBAQEAAAAAAAAAAAAABQYDBAcCAQj/xABIEAABAwICBgUJBQUHAwUAAAABAAIDBBEFIQYSMUFRcRMiYYGRBzJCUmJyobHBFCMzU9EkQ4KS8BU0Y3Oi4fGTssIWF1R00v/EABsBAAIDAQEBAAAAAAAAAAAAAAACAQMEBQYH/8QAMREAAgECBAMHAwQDAQAAAAAAAAECAxEEEiExQVFxBRMiQmGB0TLB8JGhsfEUI+FS/9oADAMBAAIRAxEAPwDuKIiACIiACIiACIiACIiACIovEdJ6eA2klbf1W9d3eG7O9Q3YaMXJ2SJRFU5PKVTDY2V38LR83L4zyl0x2tlH8LT8nJc8eZb/AI1X/wAstqKtx+UGkPpubzY76LYbprRn98Bza/8ARTmXMV0ai8r/AEJxFBu01pB++B5Nf+i15PKDSD03O5MP1RmXMFRqPyv9CyIqofKTS8JD/C3/APSz0/lApHGxc5nvNNvEXRnjzJeHqryssiLDS1jJG60b2vHFpBCzJikIiIAIiIAIiIAIiIAIiIAIiIAIiIAIiIALDV1bImF8jgxrdpP9bVgxXGI6dmvI63Aek48AFyjSnS19Q67jqMHmsByHaeJ7VXOaia8NhZ13psSmk+nz5bshJij2XGT3czuHYFSnVdzxWprulOWTfmpOlwqwzWJzcmemp4anQjYwgr6pFtCENAEE3iR10ut52HrwaAo1DwmpdLra+wlffsSCfCaTnLUnrS3YpZ1CtCtw7JQ7jwyN6m9o5pU+J4dG6x9IbnDgRvXZ8Ax1lVEHtyOxzd4K/Nbrxvur7oRpJ0MrXX6jrB47OPd+qto1eDOf2ngVbvIHakXiKQOAI2Fe1tPMhERABERABERABERABERABEUBpDphFS3b+JJ6oPm+8d3LaobS3HhCU3lirk7JIGglxDQNpJsBzKqOO+UKOO7YB0jvWPmDlvd8lRce0tlnN5H2buaMmju38yq4at8ptGO9Zp1+CO3huym/FU/4SmM6QukcXSOL3H+rAbgtClwySY3cLDcFLYVo2B1n5ntUjPiLI+qwax7FRZvVnVUo01lpo8UeChozyW0Wxs2kd5VaxPSS3nPt7Ldqr1TpET5re8m6MyQKjOerOhOxSEekF5/tiH1guYvxR57O5YzWP4pe8LVhFxZ1VlbE7Y4eKyiNp2ELkorXDeVtU+Oys2PKO89AeD5SOnupliMCqNDpw8ZPGsOKsVFpJFLsNjwKZSTKJ0KkN0bLolrTwLbdKNxWJzrpipXKnjVBvWlg1XqnVKtOIU9wVTauIxvuFTLwu50ab72DgzvHk/x3pYejceszLm3cforcuCaLaQmGRsjd3nDiN4XcMLxJk8bZGG4I/oHtXQpzzI8hjcO6NR8mbaIitMIREQAREQAREQARFW9NdJfssWqw/evB1fZbvf8Ap/sobSV2WU6cqklGO7I/TTTXobwwHr7HvHoeyPa7d3PZyjEMXzOdye/NYMTxQknO/FaeH0hleubUquT0PZ4PAQoQvI26GhfO652K4UWHMhbd1hZfaKlbDHrOysoLG8dAGs/Z6DOPaVKWUWpUdV2Wxu4pjmRN+jYPF3JU7ENIHP6sfUb/AKitV8klTJx+DWj6KyYRo+1g1sstr3ZAe7fZzUayGtGktdyDo8Akfm7q373Hu/VT9Hoe3e3+bM+GxbkOIgktpYjUO2F56sQPa47e5bQwWok/GqSwepCNQctY5lMooqnWlxdjENG4mjrFreZDVikoKMbZIv52/qsk2DUMR+9c0u/xJSXeF/ovrZsPGxsX/ScfjqprdCrO+cjTdgVI/wA2Vl+yRv6rVqdBsrxvvzzHiFLhuHSZfs9+6M/Re/8A0tF50EkkB3GN5LfA7fFRkvwHWIcfM11RSK3AZYvOabcRmFpNeR2LoEhqofPa2sj3lo1ZQPd2FapwumrATEdV484W1XtPtNVbhyNcMVZXltzXwV6h0gezInWCtmE4i2YZHPgqfiuASQG5F2+sNnfwWLCsRMUgcNl8x2JVJxepbOlCrG8NzolRBkqtjNHe6udPKJYw5uYIuoHFYdqtkrow0ZuMin09QY3div2hemhp3jPWjd57f/IdvzVIrKfNasMzmG4VcJuDNmIw0MTDU/UtFWslYHxuDmuFwQs64toDpqYHhrjeJx649U+sPquzxyBwBBuDmD2LpQmpq6PFYnDSw88sj0iInMwREQAREQBiqqlsbHPcbNaC4nsAXB9MNIXTyveTm45D1WjY3wXRPKbjmpGIGnN3Xk90eaO8i/cFxKtqNZxKxYmp5Ueo7Ewd/wDbIx31irroxhgDdYqq4RSa8gCuuLVHQQBgyLsu7es1NcWdrGT2pxI3HsaGZ9BuTR6xVNGvUy/Pg0L7itYXv1RsGQ7SrDgeHtjjLnmzW9aQ8TwT7sy6Uo+pno6SOni139Vg/mkdy38lv0uEPqbPqAY4trIAbXG4yHfyX3B6EzvFTMLNH93jOxrfzHDiVudI6qJDCY4ASHPGTpiMi2M7mcXb9ysSMkpO+m/F8j2cRAPRU0Ylc3IhtmxR9j37AewXK+jBnyZ1Ern/AOHGTFHyNus7vKkaambG0MY0MaNgAsFlUlN7bGrS4ZFH+HGxnJoB8dq2V9XxSG5imp2uFnNa4cHNDh8VHSaORXvHrU7uMTizxb5p8FKlfCoBNohnTVEPnj7UwekwasoHEx7Hfw+CxVGHw1QE0L9SQebIzJwPqvH0OanVFV+FkOM0FmS+kNjJgPReOPB20IGTs7rRmtSYiXO+z1bQ2Qjqu9CUcW9vZ/wqjpJgv2eTLzHZt7OIVzc2OthIILHNNiNkkMg+vzCjZ2OqIpKeb8eHNp/Mb6Lxz2HmklG6NVCrllfbmvujX0Hxix6FxyObfqFN45T2F1zmCZ0bwRkWn4grptJUippw4bbZ9h3pYO6sW4mGWaqLjv1KTVbVpvZdSmJU+q4qNKrZrpu60MVLOY3jgu3+TPSLpI+gcblguztbw7vquHVAVm0Jxswyxvv5pGt2tORHgraE8srGHtTDKtSzLdH6FReIpA5ocMwQCF7XSPFBERABeZJA0EnIAEk8ABcr0q/pxiHRUj7GxktGORzd8AfFQ3ZXHpwc5KK4nI9NMZM0skh9Mm3Y0ZNHgAqg1t1I41Nd9lgghXIm80j6LhoKlSSRYtD6G5LjuWnpfiV5HAeiNUc1YsBi6On1uwlc9xip1nk8SSrNopGJPPVlJ8DFhUOtIN9tnPcreyk6aZlMPw4gJJ/ad6LCoHRpobrSO2MBee4K3aLxdHTGaTIya00h9nMj4C/engijESsbOIkyvFMzJtg6cjK0ewRjgXfIFS8cYaA1oAAFgBkABsAUbo/CejMrx15z0ruwHzG8g23xUon9TG9PCERFJAXxfV5e8AEkgAbScgO9ABfCo6XSSmbtnZ3HW+S2KzEWRxGVzupYEEZ3vstxuouNllyNgryVDHHZnfh0kh4F7mx/NZMCxZ8/Sa8YYGO1QWu1muOesAd9ssxxRcnI7XMWLxmF/wBqYMhZtQ0elH69vWbt5XTHouqyqizdF1svTiPnN5WN/FS72ggg5g5EcQdyiMAOr0tM7PoXWbffC8XZ8LjuR6EJ28XL+CpaU0YEjZWeZMA9vMjNSegmJWe6InJwuOe9ea2jvSzRHM0sh1ePRuNx8CfBQWB1GpPGfaA7jkqHpK51o/7KTj+c1+xatIYbOKrsjVbNImXsVWpI1M9xMO/CR8694XNquXmpC14XWcq07M2Sjmg0fo3QHEumo2XNyzqHu2fCysa5p5IcQv0sd9oa8d2R+i6WurB3imeAxVPu60o+oRETmYKgeVGq/CZwDnnvIA+RV/XM/Kifvm/5Q/73qqs/Ab+z43ro5TOdaQrehiyWlEOsealqZlwuWj3VR2SRZag6lIfcHyXL6p1yun4t/dHe79Fy2barZbowUPpk/UmaUWpJLbXuZGO91/ortjUdqdsLcukdFAORcAf9IKptIP2aL/7Ed/irti2ctKP8Yn+WJ5CsjsZaz8a6v9iWA4bNyEoobS+rLKV+qbF5awH3jn8LpnoZ4rM7GN2LyzuLaUNDGmzpn5tvvDG+lzXoYHOc3Vkt/Ya1g8AtwtFNTHVGUUZIHEtbfPmVo0+jwkja+SSUyuaHa4kc3VLhfqNBsAL8FBYnxWi6XEgqqfra/wBrjGbmlobKBvLSPO5FfdIJWz0Ej4zdpYHg+64Eg9uRWXRuvfJE4SG8kT3RPPEt2O8Fq0kFjW0483z2DgJYzcDsuFAy313XyblPQRupxqxsbrx7mtHnR8u1QmBRuqRDri0VO1oAP7yUDaexot3qY0Xm1qSE8G6v8pLfotmproodUPc2PWNmjZck57Nm3b2qfUVNq8Vvf5NLF6lz3imiNnPF5XflxbCfeOwKRpaVsbGsYNVrRYD9e1R2MYe4kTw5TR7t0jN7HfRbWG4k2eMPbluc07WOG1pRx1BrwLLtx6/mxtFQ9QdSuid+bG+M82EPHzKlyVD4t/eqP3pfDolIi49GY54v2qoZulp2u5lpLPkqHBk8dhHzXQqoft0XbBKD3OXP3D70+8f+5U1DpYN3/RfdHQ8Uj1o2nsVfqKewVrmivE3kPkoPEo7BPJGejK2hVKzatVu1bFUblYWtWfidhfSdI8kVRarA4scPkV2hcS8kUV6wHg15+AH1XbV06H0Hh+1UliGERFccwLnvlSps4n8Wub4G/wD5LoSrmnmH9JSkgXMZD+7Y7537lXUV4s14OeStFnAWGzzzU1QFRGKQ6kh7VtYdVLlLR2Pe1FmgpIt9Q3WpnD2fouWVLbFdUoJNaMjiFzbGafUlcO0q2XBmGh5om9SuvRPO+ORj/B1vqrti8n93l3NmjJ92RrmX/wBQVI0c67ZofXYbc7ZfGyt2GD7VQBvpampyew2afENKeOxmraSu+f8AP4yxKG0upS+kktmW2eP4Tc/C63cJrulhY85Eizxwe3Jw8QVtkJ90Z03CXQ0ontqKe4OUsduWs2x8DfwUbRaRMhjbFUazJYwGEajna+qLBzCBYggBGYfNSuP2donhcS7oi7VfGTt6MnIjs/5WwMcd/wDEqb+42382soLEraLVdTzo1TODZZHtLDNK6QNO0NOy43FMKdr1NTIM23jiB4mNvW+JXyQ1U41dUUjD5zi4PlI4NAybzUhR0jYmNYwWa0WH6k7yghu1292ROiZtFJH+XNKzu1r/AFK8tomzVNS2Ua9mRtZf0WPbc6vA629bD9HW673NlmjEjtZzWPDQXcdl1s0GFMhLizWLnW1nOcXuNtmZRYnMk209yNw/E+gJgqXhpjH3b3Gwkj3G59IbCtCrxSNk4lpndI55DZo2BxEg9YECwcP633tEsDXW1mtdbZcA25XX0C2zLlkixCkk72+AVDzdeuiH5UT3nm8ho+AUsSorR4dI6aoOyV1mf5cfVae83KkTZNnmql/bHO3RUxvzc+/yVCp85B2uHxKtVZWfcVM/57+jj/y2dUH5+CruBwa88Y9ofBUT1Z1MMssW+X2Xyzpzx1G8gqzpBPYWVjrpLADgFR8aqdZ5Csm7Iy4aOaVyKcLr0yFZoobqWwjB3TSMjYLucQB+p7FVGNzdVrKCuy/+R3CC0STEcGN57T9F01aOCYU2mgZE3Y0Zni7aT4reXThHLGx4bE1u+qynzCIiczheJYg5paRcOBBHEEWK9ogDg2meAGKV7D6J6p4tOYPgqhHIWFd/080e6eLpGC74wbje5m0jmNviuKYnh2dwuZXp5XdHt+y8aqtPLIlMBxPMAlR+mVB1hINhUTDMY3K1xvFTAW7wEkXmVjVVp91NTWxSsJq+ima7gc+Su+DziCqdHsjqPvYuGv6Te/6BUStpSxxB3Kz4O77VT9FrassRDonbw4bDy3J4Mz4iCtfh+WZY9b7PUG+UVQdu5k9vgHgeIUyoTDaxtXE+KZtpG9SZhyIPrN7L5g7islBXOicIJzc7IZDslHquO6QfFWmBpvR7omEKLy4qRD49y8XXxzkBUEnpeSl18JUgfCV5K+lR2JYr0ZEbB0kzvMYN3tPPotCglK5gxucu1aaM9eXzyPQi9Jx57BzXrFn9HEynhyfLaKMeqy1nPPYB80p4W0sb5pnaz3ZyO3uO5jBw3ALV6cwsfVzi0sg1Ymfls9Fg7TtKhjxV2re3qyE0uqGtMdOzzYmgd9t/bv71n0Fw/WlMh2MHxKrvWlkv5znnxJK6XguG9BCG7zm7mVVHxSudCq+6pZOL/Ga+N1Vg4qlHrO5q06S5MVdwyK5JUy1dhKLUKbkblNS7F2DQLRP7PH0sg+9eNnqN4czvVd8nejgkk6Z4u2M9UcXce75rqK10qdtWed7Qxbm+7j7hERaDkBERABERABcy090R6MmeJv3bj1wPQcd/un4eC6avMkYcC1wBBBBBzBB2ghJOCkrGjD4iVCeZe5+baujCxUFQ6neHbWnauhabaDmAmWIF0R2jaYydx9ngfHto/R7WuGRXOnBxZ7TD4qNandao38dwMTx9LFmbXy3qnUVY+CQObkQcxx4gq24JiZp39E83Y7zT9Fl0k0XbIDLFvzIHzRvqiL5Hkls9memTMqtWeB4hqWDfsePUeN47VI02IR1QME7OjlHnxu7PSjdvHaM1zprnwuyu0hTsOPMnaGzi5b5r2nVkYeLXJlMpqYd8PbmvktI+0U+WdXENmYE7Bw4SfNbFNjkUuTXgO3sd1HjsLXZqJpMYmYN1ZH6zbNmaPabsd3LK/EaSpyfqa3qyjUeDw630KfoZmn5l7r4/omrr0FER4A0fhSzRDdqyFzfB117/ALJm3VcneyI/RTqJePMlFq1uIxxC8j2s7CczybtK1HYI4/iVUxG8BzYh3loWu19FTm4LC/iCZpCeeZugFZ7a9D2a2afKFphYf3sg6xHsR/UrIGQ0bC5xJc/aT15ZXcBvPyCfbqib8GLoG/mT5Hm2IZnvUfVVsFIS8uNTUH03G5HujYwclF7DqLk7fsvu/wA6GeTaKmsswNzhh26vtO9Z/wAlUMbxl1TJc5AeaOA/VYsTxaSd2s88huCltGtGTK4PeLMGfNVN5tEdCnTjSWef9eiJDQ3BLffPHu3+aud7qPkkDQGtyAWKXFA0bVYkoqxiqSlVlmI3Sx2VlDYKzq963628pvu3LHh1Nq5dqVayuWzajRynadCqXUpI+0Bx5uz+qnlpYPBqQsbwa0eAAW6uitjxsneTYREUihERABERABERAHl7AQQQCDkQcwQdxC5jptoL0V5oBePa5u0x/q35LqC+OaCLEXByI4pJwUlZmnD4mdCWaPuj861tJrMtvGYW3o3jpH3b92Watmm+iv2d/SRj7p5yHqO26vLh/sub18Zjk1hsK5004M9jhqkMVTtz26ltxnRtk41mWDvmqJX4Q+JxBBFlc8FxnIZqangjnbZwCaylqitTnReWWqOV09c+M3BIIU5TaSteA2ojZL2kC/xUriWhe9nWHxUBUaLvbxHMfVLZotcqdQnqaCidm3WiPsSPb8jZbYw2m/Pn/wCu5Up2Cyjd4Fef7Mm4HxU5vQrdG+0y6voqFubvvD7cj3/MrC/SilgFoY2g+y0D4qpNwWU7vit2m0Sldu+CMz4IO5h55X9z3iemEstw06g7NvioiGmfI7IFxKuNBoKNryrFR4ZFCOq0X4oyt7jd/Tpq0EVzAtDLWfN4KxzzBrdVosAss8/FQVfW3yamso7GdylVleRhrKw3s1eIKa+bs19hp95XqWXcEJDSlbRHqSQbGq0aD6Jule2aQWjabi/puG4di+6EaIic9LKPu2nIeuR9F1COMNADQABkAMgAtNOnxZxMZi7Xpw9z6AvqItBxwiIgAiIgAiIgAiIgAiIgDVxPD2zxOifscLdoO4jtBXEtJMAdG90TxZzdh3EbiOwru6idIdHI6plndV48x9sx2HiFVVp50dDA4x4eeux+dYZXROsclYaHFb71I6RaJPidqytt6rhm13a0/RVWfDpIjdvWHxXPcZQZ66NaliY3vqW+HFiO1bAxZh2271SoMW3HJbbcQBTKZVPC2LUaqE7Q34Lz9oh9VvwVXM9011OcT/H9S0f2jENjQvhxkbrBVgPXoSIzB3CLEcSvtKxyYmAoPpSvbBdGYjukjbmq3P2JFTr7ExZnOsFKRXKVtEYpnWCYThrp5mxszLjbkN5PILDYvcAASSbADMkndZdV0J0U+ys15B968Z+w31efFWwjmZixVdUYer2J/D6FsMbY2CwaAB+q2URbDzbdwiIgAiIgAiIgAiIgAiIgAiIgAiIgDFU0rJGlj2h7TtBFwqTjvk82upjcfluOf8LvofFXtEsoqW5dSrzpO8WcBxXAbOLXsMbhtBFiFX6midGeIX6RxPB4qhurKwO4HY5vJwzC5/pD5OHtBdD98z1f3g7vS7vBZKlDij0OE7WX0z0/g5bDVLbZKvOJYI5jjYEEbQRYjuWlHKRkclk1W531lqK8SUDl6C1IpbrciF0yKJaGSNi3Io1jjbZSFBhs051YY3P7QMhzOwK2KMdWokrtmIvDVlw/Cpqp+rEwu47gBxcdgVywXyabHVL7+ww/N36eKu9HQsiaGRsDGjcBbx4laI0m9zj1u0Ix0p6sgtF9C46Wz3Wkl9bc3sYPr8lZERaEktEcec5TeaTCIikQIiIAIiIAIiIAIiIAIiIAIiIAIiIAIiIAIiIAj8TwGGoH3sbXH1tjh/EM1UcS8ksT7mOQt4B7Q74iyvyJJQjLdF9LE1aX0SaOV/8As9IDlLHb+MfCy36TyTkefOB7rSfiSF0VEqowXA0S7RxEt5Fbw/QClisS0yni83H8osFYYYWsGq1oaBsAAA8AvaKxJLYxzqSnrJ3CIikQIiIAIiIAIiIAIiIAIiIA/9k="/>
          <p:cNvSpPr>
            <a:spLocks noChangeAspect="1" noChangeArrowheads="1"/>
          </p:cNvSpPr>
          <p:nvPr/>
        </p:nvSpPr>
        <p:spPr bwMode="auto">
          <a:xfrm>
            <a:off x="155575" y="-1576388"/>
            <a:ext cx="3305175" cy="329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0248" name="Text Box 7"/>
          <p:cNvSpPr txBox="1">
            <a:spLocks noChangeArrowheads="1"/>
          </p:cNvSpPr>
          <p:nvPr/>
        </p:nvSpPr>
        <p:spPr bwMode="auto">
          <a:xfrm>
            <a:off x="0" y="5991225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it-IT" sz="1200" dirty="0" err="1">
                <a:solidFill>
                  <a:srgbClr val="00683A"/>
                </a:solidFill>
                <a:latin typeface="Georgia" pitchFamily="18" charset="0"/>
              </a:rPr>
              <a:t>Donkol</a:t>
            </a:r>
            <a:r>
              <a:rPr lang="en-US" altLang="it-IT" sz="1200" dirty="0">
                <a:solidFill>
                  <a:srgbClr val="00683A"/>
                </a:solidFill>
                <a:latin typeface="Georgia" pitchFamily="18" charset="0"/>
              </a:rPr>
              <a:t>, R. H., </a:t>
            </a:r>
            <a:r>
              <a:rPr lang="en-US" altLang="it-IT" sz="1200" dirty="0" err="1">
                <a:solidFill>
                  <a:srgbClr val="00683A"/>
                </a:solidFill>
                <a:latin typeface="Georgia" pitchFamily="18" charset="0"/>
              </a:rPr>
              <a:t>Latif</a:t>
            </a:r>
            <a:r>
              <a:rPr lang="en-US" altLang="it-IT" sz="1200" dirty="0">
                <a:solidFill>
                  <a:srgbClr val="00683A"/>
                </a:solidFill>
                <a:latin typeface="Georgia" pitchFamily="18" charset="0"/>
              </a:rPr>
              <a:t>, N. A., &amp; </a:t>
            </a:r>
            <a:r>
              <a:rPr lang="en-US" altLang="it-IT" sz="1200" dirty="0" err="1">
                <a:solidFill>
                  <a:srgbClr val="00683A"/>
                </a:solidFill>
                <a:latin typeface="Georgia" pitchFamily="18" charset="0"/>
              </a:rPr>
              <a:t>Moghazy</a:t>
            </a:r>
            <a:r>
              <a:rPr lang="en-US" altLang="it-IT" sz="1200" dirty="0">
                <a:solidFill>
                  <a:srgbClr val="00683A"/>
                </a:solidFill>
                <a:latin typeface="Georgia" pitchFamily="18" charset="0"/>
              </a:rPr>
              <a:t>, K. (2010). Percutaneous imaging-guided interventions for acute biliary disorders in high surgical risk patients. World journal of radiology, 2(9), 358–67. </a:t>
            </a:r>
            <a:endParaRPr lang="it-IT" altLang="it-IT" sz="1200" b="1" dirty="0">
              <a:solidFill>
                <a:srgbClr val="00683A"/>
              </a:solidFill>
              <a:latin typeface="Georgia" pitchFamily="18" charset="0"/>
            </a:endParaRPr>
          </a:p>
        </p:txBody>
      </p:sp>
      <p:sp>
        <p:nvSpPr>
          <p:cNvPr id="10249" name="Rettangolo 11"/>
          <p:cNvSpPr>
            <a:spLocks noChangeArrowheads="1"/>
          </p:cNvSpPr>
          <p:nvPr/>
        </p:nvSpPr>
        <p:spPr bwMode="auto">
          <a:xfrm>
            <a:off x="755650" y="2060575"/>
            <a:ext cx="7920038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it-IT" sz="2400" i="1">
                <a:latin typeface="Georgia" pitchFamily="18" charset="0"/>
              </a:rPr>
              <a:t>“The success rates in patients drained under ultrasound- and CT-guidance were 46.1% and 88.8%, respectively and drainage under CT-guidance was significantly higher (P = 0.0293)</a:t>
            </a:r>
            <a:r>
              <a:rPr lang="it-IT" altLang="it-IT" sz="2400" i="1">
                <a:latin typeface="Georgia" pitchFamily="18" charset="0"/>
              </a:rPr>
              <a:t>”</a:t>
            </a:r>
            <a:endParaRPr lang="en-US" altLang="it-IT" sz="2400" i="1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81602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Line 2"/>
          <p:cNvSpPr>
            <a:spLocks noChangeShapeType="1"/>
          </p:cNvSpPr>
          <p:nvPr/>
        </p:nvSpPr>
        <p:spPr bwMode="auto">
          <a:xfrm>
            <a:off x="0" y="1125538"/>
            <a:ext cx="9144000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7" name="Line 3"/>
          <p:cNvSpPr>
            <a:spLocks noChangeShapeType="1"/>
          </p:cNvSpPr>
          <p:nvPr/>
        </p:nvSpPr>
        <p:spPr bwMode="auto">
          <a:xfrm flipV="1">
            <a:off x="395288" y="5732463"/>
            <a:ext cx="8424862" cy="0"/>
          </a:xfrm>
          <a:prstGeom prst="line">
            <a:avLst/>
          </a:prstGeom>
          <a:noFill/>
          <a:ln w="127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8" name="Text Box 6"/>
          <p:cNvSpPr txBox="1">
            <a:spLocks noChangeArrowheads="1"/>
          </p:cNvSpPr>
          <p:nvPr/>
        </p:nvSpPr>
        <p:spPr bwMode="auto">
          <a:xfrm>
            <a:off x="0" y="404813"/>
            <a:ext cx="91440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2800" b="1">
                <a:solidFill>
                  <a:srgbClr val="00683A"/>
                </a:solidFill>
                <a:latin typeface="Georgia" pitchFamily="18" charset="0"/>
              </a:rPr>
              <a:t>TECNICHE</a:t>
            </a:r>
            <a:endParaRPr lang="it-IT" altLang="it-IT" sz="2400" b="1">
              <a:solidFill>
                <a:srgbClr val="00683A"/>
              </a:solidFill>
              <a:latin typeface="Georgia" pitchFamily="18" charset="0"/>
            </a:endParaRPr>
          </a:p>
        </p:txBody>
      </p:sp>
      <p:sp>
        <p:nvSpPr>
          <p:cNvPr id="11269" name="CasellaDiTesto 4"/>
          <p:cNvSpPr txBox="1">
            <a:spLocks noChangeArrowheads="1"/>
          </p:cNvSpPr>
          <p:nvPr/>
        </p:nvSpPr>
        <p:spPr bwMode="auto">
          <a:xfrm>
            <a:off x="611188" y="1484313"/>
            <a:ext cx="5545137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Arial" charset="0"/>
              <a:buAutoNum type="arabicPeriod"/>
            </a:pPr>
            <a:r>
              <a:rPr lang="it-IT" altLang="it-IT" sz="2400">
                <a:latin typeface="Georgia" pitchFamily="18" charset="0"/>
              </a:rPr>
              <a:t>Diretta</a:t>
            </a:r>
          </a:p>
          <a:p>
            <a:pPr eaLnBrk="1" hangingPunct="1">
              <a:buFont typeface="Arial" charset="0"/>
              <a:buAutoNum type="arabicPeriod"/>
            </a:pPr>
            <a:endParaRPr lang="it-IT" altLang="it-IT" sz="2400">
              <a:latin typeface="Georgia" pitchFamily="18" charset="0"/>
            </a:endParaRPr>
          </a:p>
          <a:p>
            <a:pPr eaLnBrk="1" hangingPunct="1">
              <a:buFont typeface="Arial" charset="0"/>
              <a:buAutoNum type="arabicPeriod"/>
            </a:pPr>
            <a:r>
              <a:rPr lang="it-IT" altLang="it-IT" sz="2400">
                <a:solidFill>
                  <a:schemeClr val="bg2"/>
                </a:solidFill>
                <a:latin typeface="Georgia" pitchFamily="18" charset="0"/>
              </a:rPr>
              <a:t>Coassiale con guida di supporto</a:t>
            </a:r>
          </a:p>
          <a:p>
            <a:pPr eaLnBrk="1" hangingPunct="1">
              <a:buFont typeface="Arial" charset="0"/>
              <a:buAutoNum type="arabicPeriod"/>
            </a:pPr>
            <a:endParaRPr lang="it-IT" altLang="it-IT" sz="2400">
              <a:latin typeface="Georgia" pitchFamily="18" charset="0"/>
            </a:endParaRPr>
          </a:p>
        </p:txBody>
      </p:sp>
      <p:pic>
        <p:nvPicPr>
          <p:cNvPr id="5128" name="Picture 8" descr="http://infinitimedical.com/wp-content/uploads/2013/05/drainage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2780928"/>
            <a:ext cx="2879229" cy="28792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30" name="Picture 10" descr="http://img.medicalexpo.com/images_me/photo-g/vascular-catheter-guidewire-78422-42723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3140968"/>
            <a:ext cx="3185006" cy="24715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61155170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0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10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572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10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09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03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9144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03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371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02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9812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40636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16352</TotalTime>
  <Words>1517</Words>
  <Application>Microsoft Office PowerPoint</Application>
  <PresentationFormat>Presentazione su schermo (4:3)</PresentationFormat>
  <Paragraphs>333</Paragraphs>
  <Slides>41</Slides>
  <Notes>12</Notes>
  <HiddenSlides>2</HiddenSlides>
  <MMClips>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41</vt:i4>
      </vt:variant>
    </vt:vector>
  </HeadingPairs>
  <TitlesOfParts>
    <vt:vector size="48" baseType="lpstr">
      <vt:lpstr>Arial</vt:lpstr>
      <vt:lpstr>Calibri</vt:lpstr>
      <vt:lpstr>Constantia</vt:lpstr>
      <vt:lpstr>Georgia</vt:lpstr>
      <vt:lpstr>Times New Roman</vt:lpstr>
      <vt:lpstr>Struttura predefinita</vt:lpstr>
      <vt:lpstr>1_Struttura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Voluminoso pseudoaneurisma della art. splenica, trattato con coiling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MATERIALS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Grazie!  info@giovannimauri.com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LANZA Ezio ICH</dc:creator>
  <cp:lastModifiedBy>Giovanni Mauri</cp:lastModifiedBy>
  <cp:revision>225</cp:revision>
  <dcterms:created xsi:type="dcterms:W3CDTF">2013-09-26T15:25:29Z</dcterms:created>
  <dcterms:modified xsi:type="dcterms:W3CDTF">2024-09-25T08:54:07Z</dcterms:modified>
</cp:coreProperties>
</file>